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41"/>
  </p:notesMasterIdLst>
  <p:sldIdLst>
    <p:sldId id="256" r:id="rId2"/>
    <p:sldId id="257" r:id="rId3"/>
    <p:sldId id="311" r:id="rId4"/>
    <p:sldId id="258" r:id="rId5"/>
    <p:sldId id="396" r:id="rId6"/>
    <p:sldId id="354" r:id="rId7"/>
    <p:sldId id="355" r:id="rId8"/>
    <p:sldId id="356" r:id="rId9"/>
    <p:sldId id="357" r:id="rId10"/>
    <p:sldId id="358" r:id="rId11"/>
    <p:sldId id="259" r:id="rId12"/>
    <p:sldId id="263" r:id="rId13"/>
    <p:sldId id="262" r:id="rId14"/>
    <p:sldId id="264" r:id="rId15"/>
    <p:sldId id="267" r:id="rId16"/>
    <p:sldId id="362" r:id="rId17"/>
    <p:sldId id="310" r:id="rId18"/>
    <p:sldId id="398" r:id="rId19"/>
    <p:sldId id="268" r:id="rId20"/>
    <p:sldId id="270" r:id="rId21"/>
    <p:sldId id="378" r:id="rId22"/>
    <p:sldId id="399" r:id="rId23"/>
    <p:sldId id="379" r:id="rId24"/>
    <p:sldId id="380" r:id="rId25"/>
    <p:sldId id="40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4" r:id="rId39"/>
    <p:sldId id="39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000"/>
    <a:srgbClr val="FF0000"/>
    <a:srgbClr val="FF9933"/>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showGuides="1">
      <p:cViewPr varScale="1">
        <p:scale>
          <a:sx n="67" d="100"/>
          <a:sy n="67" d="100"/>
        </p:scale>
        <p:origin x="1584" y="52"/>
      </p:cViewPr>
      <p:guideLst>
        <p:guide orient="horz" pos="22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2020/12/23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5" name="Footer Placeholder 4"/>
          <p:cNvSpPr>
            <a:spLocks noGrp="1"/>
          </p:cNvSpPr>
          <p:nvPr>
            <p:ph type="ftr" sz="quarter" idx="11"/>
          </p:nvPr>
        </p:nvSpPr>
        <p:spPr/>
        <p:txBody>
          <a:bodyPr/>
          <a:lstStyle/>
          <a:p>
            <a:pPr rtl="0">
              <a:defRPr/>
            </a:pPr>
            <a:endParaRPr lang="en-US" altLang="zh-CN"/>
          </a:p>
        </p:txBody>
      </p:sp>
      <p:sp>
        <p:nvSpPr>
          <p:cNvPr id="6" name="Slide Number Placeholder 5"/>
          <p:cNvSpPr>
            <a:spLocks noGrp="1"/>
          </p:cNvSpPr>
          <p:nvPr>
            <p:ph type="sldNum" sz="quarter" idx="12"/>
          </p:nvPr>
        </p:nvSpPr>
        <p:spPr/>
        <p:txBody>
          <a:bodyPr/>
          <a:lstStyle/>
          <a:p>
            <a:pPr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438569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5" name="Footer Placeholder 4"/>
          <p:cNvSpPr>
            <a:spLocks noGrp="1"/>
          </p:cNvSpPr>
          <p:nvPr>
            <p:ph type="ftr" sz="quarter" idx="11"/>
          </p:nvPr>
        </p:nvSpPr>
        <p:spPr/>
        <p:txBody>
          <a:bodyPr/>
          <a:lstStyle/>
          <a:p>
            <a:pPr rtl="0">
              <a:defRPr/>
            </a:pPr>
            <a:endParaRPr lang="en-US" altLang="zh-CN"/>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3428665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5" name="Footer Placeholder 4"/>
          <p:cNvSpPr>
            <a:spLocks noGrp="1"/>
          </p:cNvSpPr>
          <p:nvPr>
            <p:ph type="ftr" sz="quarter" idx="11"/>
          </p:nvPr>
        </p:nvSpPr>
        <p:spPr/>
        <p:txBody>
          <a:bodyPr/>
          <a:lstStyle/>
          <a:p>
            <a:pPr rtl="0">
              <a:defRPr/>
            </a:pPr>
            <a:endParaRPr lang="en-US" altLang="zh-CN"/>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16672056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5" name="Footer Placeholder 4"/>
          <p:cNvSpPr>
            <a:spLocks noGrp="1"/>
          </p:cNvSpPr>
          <p:nvPr>
            <p:ph type="ftr" sz="quarter" idx="11"/>
          </p:nvPr>
        </p:nvSpPr>
        <p:spPr/>
        <p:txBody>
          <a:bodyPr/>
          <a:lstStyle/>
          <a:p>
            <a:pPr rtl="0">
              <a:defRPr/>
            </a:pPr>
            <a:endParaRPr lang="en-US" altLang="zh-CN"/>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10010911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5" name="Footer Placeholder 4"/>
          <p:cNvSpPr>
            <a:spLocks noGrp="1"/>
          </p:cNvSpPr>
          <p:nvPr>
            <p:ph type="ftr" sz="quarter" idx="11"/>
          </p:nvPr>
        </p:nvSpPr>
        <p:spPr/>
        <p:txBody>
          <a:bodyPr/>
          <a:lstStyle/>
          <a:p>
            <a:pPr rtl="0">
              <a:defRPr/>
            </a:pPr>
            <a:endParaRPr lang="en-US" altLang="zh-CN"/>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17898521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6" name="Footer Placeholder 5"/>
          <p:cNvSpPr>
            <a:spLocks noGrp="1"/>
          </p:cNvSpPr>
          <p:nvPr>
            <p:ph type="ftr" sz="quarter" idx="11"/>
          </p:nvPr>
        </p:nvSpPr>
        <p:spPr/>
        <p:txBody>
          <a:bodyPr/>
          <a:lstStyle/>
          <a:p>
            <a:pPr rtl="0">
              <a:defRPr/>
            </a:pPr>
            <a:endParaRPr lang="en-US" altLang="zh-CN"/>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16883524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8" name="Footer Placeholder 7"/>
          <p:cNvSpPr>
            <a:spLocks noGrp="1"/>
          </p:cNvSpPr>
          <p:nvPr>
            <p:ph type="ftr" sz="quarter" idx="11"/>
          </p:nvPr>
        </p:nvSpPr>
        <p:spPr/>
        <p:txBody>
          <a:bodyPr/>
          <a:lstStyle/>
          <a:p>
            <a:pPr rtl="0">
              <a:defRPr/>
            </a:pPr>
            <a:endParaRPr lang="en-US" altLang="zh-CN"/>
          </a:p>
        </p:txBody>
      </p:sp>
      <p:sp>
        <p:nvSpPr>
          <p:cNvPr id="9" name="Slide Number Placeholder 8"/>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42022863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4" name="Footer Placeholder 3"/>
          <p:cNvSpPr>
            <a:spLocks noGrp="1"/>
          </p:cNvSpPr>
          <p:nvPr>
            <p:ph type="ftr" sz="quarter" idx="11"/>
          </p:nvPr>
        </p:nvSpPr>
        <p:spPr/>
        <p:txBody>
          <a:bodyPr/>
          <a:lstStyle/>
          <a:p>
            <a:pPr rtl="0">
              <a:defRPr/>
            </a:pPr>
            <a:endParaRPr lang="en-US" altLang="zh-CN"/>
          </a:p>
        </p:txBody>
      </p:sp>
      <p:sp>
        <p:nvSpPr>
          <p:cNvPr id="5" name="Slide Number Placeholder 4"/>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13563942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3" name="Footer Placeholder 2"/>
          <p:cNvSpPr>
            <a:spLocks noGrp="1"/>
          </p:cNvSpPr>
          <p:nvPr>
            <p:ph type="ftr" sz="quarter" idx="11"/>
          </p:nvPr>
        </p:nvSpPr>
        <p:spPr/>
        <p:txBody>
          <a:bodyPr/>
          <a:lstStyle/>
          <a:p>
            <a:pPr rtl="0">
              <a:defRPr/>
            </a:pPr>
            <a:endParaRPr lang="en-US" altLang="zh-CN"/>
          </a:p>
        </p:txBody>
      </p:sp>
      <p:sp>
        <p:nvSpPr>
          <p:cNvPr id="4" name="Slide Number Placeholder 3"/>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17399245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6" name="Footer Placeholder 5"/>
          <p:cNvSpPr>
            <a:spLocks noGrp="1"/>
          </p:cNvSpPr>
          <p:nvPr>
            <p:ph type="ftr" sz="quarter" idx="11"/>
          </p:nvPr>
        </p:nvSpPr>
        <p:spPr/>
        <p:txBody>
          <a:bodyPr/>
          <a:lstStyle/>
          <a:p>
            <a:pPr rtl="0">
              <a:defRPr/>
            </a:pPr>
            <a:endParaRPr lang="en-US" altLang="zh-CN"/>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173505144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rtl="0">
              <a:defRPr/>
            </a:pPr>
            <a:fld id="{BB962C8B-B14F-4D97-AF65-F5344CB8AC3E}" type="datetime1">
              <a:rPr lang="zh-CN" altLang="zh-CN" smtClean="0"/>
              <a:pPr rtl="0">
                <a:defRPr/>
              </a:pPr>
              <a:t>2020/12/23</a:t>
            </a:fld>
            <a:endParaRPr lang="en-US" altLang="zh-CN"/>
          </a:p>
        </p:txBody>
      </p:sp>
      <p:sp>
        <p:nvSpPr>
          <p:cNvPr id="6" name="Footer Placeholder 5"/>
          <p:cNvSpPr>
            <a:spLocks noGrp="1"/>
          </p:cNvSpPr>
          <p:nvPr>
            <p:ph type="ftr" sz="quarter" idx="11"/>
          </p:nvPr>
        </p:nvSpPr>
        <p:spPr/>
        <p:txBody>
          <a:bodyPr/>
          <a:lstStyle/>
          <a:p>
            <a:pPr rtl="0">
              <a:defRPr/>
            </a:pPr>
            <a:endParaRPr lang="en-US" altLang="zh-CN"/>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128162577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defRPr/>
            </a:pPr>
            <a:fld id="{BB962C8B-B14F-4D97-AF65-F5344CB8AC3E}" type="datetime1">
              <a:rPr lang="zh-CN" altLang="zh-CN" smtClean="0"/>
              <a:pPr rtl="0">
                <a:defRPr/>
              </a:pPr>
              <a:t>2020/12/23</a:t>
            </a:fld>
            <a:endParaRPr lang="en-US" altLang="zh-C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defRPr/>
            </a:pPr>
            <a:endParaRPr lang="en-US" altLang="zh-C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lgn="r" eaLnBrk="1" fontAlgn="base" hangingPunct="1"/>
            <a:fld id="{9A0DB2DC-4C9A-4742-B13C-FB6460FD3503}" type="slidenum">
              <a:rPr lang="en-US" altLang="zh-CN" sz="1200" strike="noStrike" noProof="1" smtClean="0">
                <a:latin typeface="Verdana" panose="020B0604030504040204" pitchFamily="34" charset="0"/>
                <a:ea typeface="宋体" panose="02010600030101010101" pitchFamily="2" charset="-122"/>
                <a:cs typeface="+mn-ea"/>
              </a:rPr>
              <a:t>‹#›</a:t>
            </a:fld>
            <a:endParaRPr lang="en-US" altLang="zh-CN" sz="1200" strike="noStrike" noProof="1"/>
          </a:p>
        </p:txBody>
      </p:sp>
    </p:spTree>
    <p:extLst>
      <p:ext uri="{BB962C8B-B14F-4D97-AF65-F5344CB8AC3E}">
        <p14:creationId xmlns:p14="http://schemas.microsoft.com/office/powerpoint/2010/main" val="3382258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file:///H:\&#22269;&#33258;&#28982;2011\&#30740;&#31350;&#20869;&#23481;&#19982;&#30740;&#31350;&#26041;&#26696;&#19981;&#23436;&#21892;-2010.doc"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p:cNvSpPr>
          <p:nvPr>
            <p:ph type="ctrTitle"/>
          </p:nvPr>
        </p:nvSpPr>
        <p:spPr>
          <a:xfrm>
            <a:off x="611190" y="1456692"/>
            <a:ext cx="8135937" cy="733425"/>
          </a:xfrm>
        </p:spPr>
        <p:txBody>
          <a:bodyPr vert="horz" wrap="square" lIns="91440" tIns="45720" rIns="91440" bIns="45720" rtlCol="0" anchor="b">
            <a:normAutofit/>
          </a:bodyPr>
          <a:lstStyle/>
          <a:p>
            <a:pPr algn="ctr" eaLnBrk="1" hangingPunct="1">
              <a:buClrTx/>
              <a:buSzTx/>
              <a:buFontTx/>
            </a:pPr>
            <a:r>
              <a:rPr lang="zh-CN" altLang="en-US" sz="3600" b="1" dirty="0">
                <a:solidFill>
                  <a:srgbClr val="3333FF"/>
                </a:solidFill>
                <a:latin typeface="华光中圆_CNKI" panose="02000500000000000000" charset="-122"/>
                <a:ea typeface="华光中圆_CNKI" panose="02000500000000000000" charset="-122"/>
              </a:rPr>
              <a:t>国社基金申请点滴体会汇报</a:t>
            </a:r>
          </a:p>
        </p:txBody>
      </p:sp>
      <p:sp>
        <p:nvSpPr>
          <p:cNvPr id="3074" name="Rectangle 3"/>
          <p:cNvSpPr>
            <a:spLocks noGrp="1"/>
          </p:cNvSpPr>
          <p:nvPr>
            <p:ph type="subTitle" idx="1"/>
          </p:nvPr>
        </p:nvSpPr>
        <p:spPr>
          <a:xfrm>
            <a:off x="1218565" y="2934337"/>
            <a:ext cx="4751070" cy="2682875"/>
          </a:xfrm>
        </p:spPr>
        <p:txBody>
          <a:bodyPr vert="horz" wrap="square" lIns="91440" tIns="45720" rIns="91440" bIns="45720" rtlCol="0" anchor="t">
            <a:normAutofit/>
          </a:bodyPr>
          <a:lstStyle/>
          <a:p>
            <a:pPr algn="ctr" eaLnBrk="1" hangingPunct="1">
              <a:buSzTx/>
            </a:pPr>
            <a:r>
              <a:rPr lang="zh-CN" altLang="en-US" b="1" dirty="0">
                <a:solidFill>
                  <a:srgbClr val="333399"/>
                </a:solidFill>
                <a:latin typeface="华文新魏" panose="02010800040101010101" pitchFamily="2" charset="-122"/>
                <a:ea typeface="华文新魏" panose="02010800040101010101" pitchFamily="2" charset="-122"/>
                <a:cs typeface="华文新魏" panose="02010800040101010101" pitchFamily="2" charset="-122"/>
              </a:rPr>
              <a:t>朱九龙</a:t>
            </a:r>
            <a:endParaRPr lang="zh-CN" altLang="en-US" b="1" dirty="0">
              <a:solidFill>
                <a:srgbClr val="333399"/>
              </a:solidFill>
              <a:latin typeface="华光中雅_CNKI" panose="02000500000000000000" charset="-122"/>
              <a:ea typeface="华光中雅_CNKI" panose="02000500000000000000" charset="-122"/>
              <a:cs typeface="华光中雅_CNKI" panose="02000500000000000000" charset="-122"/>
            </a:endParaRPr>
          </a:p>
          <a:p>
            <a:pPr algn="ctr" eaLnBrk="1" hangingPunct="1">
              <a:buSzTx/>
            </a:pPr>
            <a:r>
              <a:rPr lang="en-US" altLang="zh-CN" sz="2000" b="1" dirty="0">
                <a:solidFill>
                  <a:srgbClr val="333399"/>
                </a:solidFill>
                <a:latin typeface="仿宋" panose="02010609060101010101" charset="-122"/>
                <a:ea typeface="仿宋" panose="02010609060101010101" charset="-122"/>
              </a:rPr>
              <a:t>15138915180</a:t>
            </a:r>
            <a:r>
              <a:rPr lang="zh-CN" altLang="en-US" b="1" dirty="0">
                <a:solidFill>
                  <a:srgbClr val="333399"/>
                </a:solidFill>
                <a:latin typeface="仿宋" panose="02010609060101010101" charset="-122"/>
                <a:ea typeface="仿宋" panose="02010609060101010101" charset="-122"/>
                <a:cs typeface="+mn-cs"/>
              </a:rPr>
              <a:t> </a:t>
            </a:r>
            <a:r>
              <a:rPr lang="zh-CN" altLang="en-US" b="1" dirty="0">
                <a:solidFill>
                  <a:srgbClr val="333399"/>
                </a:solidFill>
                <a:latin typeface="华文彩云" panose="02010800040101010101" pitchFamily="2" charset="-122"/>
                <a:ea typeface="华文彩云" panose="02010800040101010101" pitchFamily="2" charset="-122"/>
                <a:cs typeface="+mn-cs"/>
              </a:rPr>
              <a:t> </a:t>
            </a:r>
          </a:p>
          <a:p>
            <a:pPr algn="ctr" eaLnBrk="1" hangingPunct="1">
              <a:buSzTx/>
            </a:pPr>
            <a:r>
              <a:rPr lang="zh-CN" altLang="en-US" b="1" dirty="0">
                <a:solidFill>
                  <a:srgbClr val="333399"/>
                </a:solidFill>
                <a:latin typeface="华文彩云" panose="02010800040101010101" pitchFamily="2" charset="-122"/>
                <a:ea typeface="华文彩云" panose="02010800040101010101" pitchFamily="2" charset="-122"/>
                <a:cs typeface="+mn-cs"/>
              </a:rPr>
              <a:t>       </a:t>
            </a:r>
          </a:p>
          <a:p>
            <a:pPr>
              <a:lnSpc>
                <a:spcPct val="150000"/>
              </a:lnSpc>
              <a:spcBef>
                <a:spcPts val="0"/>
              </a:spcBef>
            </a:pPr>
            <a:r>
              <a:rPr lang="zh-CN" altLang="en-US" b="1" dirty="0">
                <a:solidFill>
                  <a:srgbClr val="333399"/>
                </a:solidFill>
                <a:latin typeface="华光中楷_CNKI" panose="02000500000000000000" charset="-122"/>
                <a:ea typeface="华光中楷_CNKI" panose="02000500000000000000" charset="-122"/>
                <a:cs typeface="华光中楷_CNKI" panose="02000500000000000000" charset="-122"/>
              </a:rPr>
              <a:t>南阳理工学院  范蠡商学院</a:t>
            </a:r>
          </a:p>
          <a:p>
            <a:pPr>
              <a:lnSpc>
                <a:spcPct val="150000"/>
              </a:lnSpc>
              <a:spcBef>
                <a:spcPts val="0"/>
              </a:spcBef>
            </a:pPr>
            <a:r>
              <a:rPr lang="en-US" altLang="zh-CN" b="1" dirty="0">
                <a:solidFill>
                  <a:srgbClr val="333399"/>
                </a:solidFill>
                <a:latin typeface="华光中楷_CNKI" panose="02000500000000000000" charset="-122"/>
                <a:ea typeface="华光中楷_CNKI" panose="02000500000000000000" charset="-122"/>
                <a:cs typeface="华光中楷_CNKI" panose="02000500000000000000" charset="-122"/>
              </a:rPr>
              <a:t>2020</a:t>
            </a:r>
            <a:r>
              <a:rPr lang="zh-CN" altLang="en-US" b="1" dirty="0">
                <a:solidFill>
                  <a:srgbClr val="333399"/>
                </a:solidFill>
                <a:latin typeface="华光中楷_CNKI" panose="02000500000000000000" charset="-122"/>
                <a:ea typeface="华光中楷_CNKI" panose="02000500000000000000" charset="-122"/>
                <a:cs typeface="华光中楷_CNKI" panose="02000500000000000000" charset="-122"/>
              </a:rPr>
              <a:t>年</a:t>
            </a:r>
            <a:r>
              <a:rPr lang="en-US" altLang="zh-CN" b="1" dirty="0">
                <a:solidFill>
                  <a:srgbClr val="333399"/>
                </a:solidFill>
                <a:latin typeface="华光中楷_CNKI" panose="02000500000000000000" charset="-122"/>
                <a:ea typeface="华光中楷_CNKI" panose="02000500000000000000" charset="-122"/>
                <a:cs typeface="华光中楷_CNKI" panose="02000500000000000000" charset="-122"/>
              </a:rPr>
              <a:t>12</a:t>
            </a:r>
            <a:r>
              <a:rPr lang="zh-CN" altLang="en-US" b="1" dirty="0">
                <a:solidFill>
                  <a:srgbClr val="333399"/>
                </a:solidFill>
                <a:latin typeface="华光中楷_CNKI" panose="02000500000000000000" charset="-122"/>
                <a:ea typeface="华光中楷_CNKI" panose="02000500000000000000" charset="-122"/>
                <a:cs typeface="华光中楷_CNKI" panose="02000500000000000000" charset="-122"/>
              </a:rPr>
              <a:t>月</a:t>
            </a:r>
            <a:r>
              <a:rPr lang="en-US" altLang="zh-CN" b="1" dirty="0">
                <a:solidFill>
                  <a:srgbClr val="333399"/>
                </a:solidFill>
                <a:latin typeface="华光中楷_CNKI" panose="02000500000000000000" charset="-122"/>
                <a:ea typeface="华光中楷_CNKI" panose="02000500000000000000" charset="-122"/>
                <a:cs typeface="华光中楷_CNKI" panose="02000500000000000000" charset="-122"/>
              </a:rPr>
              <a:t>23</a:t>
            </a:r>
            <a:r>
              <a:rPr lang="zh-CN" altLang="en-US" b="1" dirty="0">
                <a:solidFill>
                  <a:srgbClr val="333399"/>
                </a:solidFill>
                <a:latin typeface="华光中楷_CNKI" panose="02000500000000000000" charset="-122"/>
                <a:ea typeface="华光中楷_CNKI" panose="02000500000000000000" charset="-122"/>
                <a:cs typeface="华光中楷_CNKI" panose="02000500000000000000" charset="-122"/>
              </a:rPr>
              <a:t>日</a:t>
            </a:r>
          </a:p>
        </p:txBody>
      </p:sp>
      <p:sp>
        <p:nvSpPr>
          <p:cNvPr id="4" name="灯片编号占位符 3"/>
          <p:cNvSpPr>
            <a:spLocks noGrp="1"/>
          </p:cNvSpPr>
          <p:nvPr>
            <p:ph type="sldNum" sz="quarter" idx="12"/>
          </p:nvPr>
        </p:nvSpPr>
        <p:spPr/>
        <p:txBody>
          <a:bodyPr/>
          <a:lstStyle/>
          <a:p>
            <a:pPr algn="r" eaLnBrk="1" fontAlgn="base" hangingPunct="1"/>
            <a:fld id="{9A0DB2DC-4C9A-4742-B13C-FB6460FD3503}" type="slidenum">
              <a:rPr lang="en-US" altLang="zh-CN" noProof="1" dirty="0">
                <a:cs typeface="+mn-ea"/>
              </a:rPr>
              <a:t>1</a:t>
            </a:fld>
            <a:endParaRPr lang="en-US" altLang="zh-CN" noProof="1"/>
          </a:p>
        </p:txBody>
      </p:sp>
      <p:pic>
        <p:nvPicPr>
          <p:cNvPr id="3" name="图片 2"/>
          <p:cNvPicPr>
            <a:picLocks noChangeAspect="1"/>
          </p:cNvPicPr>
          <p:nvPr/>
        </p:nvPicPr>
        <p:blipFill>
          <a:blip r:embed="rId2"/>
          <a:stretch>
            <a:fillRect/>
          </a:stretch>
        </p:blipFill>
        <p:spPr>
          <a:xfrm>
            <a:off x="635" y="0"/>
            <a:ext cx="9144000" cy="1381760"/>
          </a:xfrm>
          <a:prstGeom prst="rect">
            <a:avLst/>
          </a:prstGeom>
        </p:spPr>
      </p:pic>
      <p:pic>
        <p:nvPicPr>
          <p:cNvPr id="5" name="图片 4"/>
          <p:cNvPicPr>
            <a:picLocks noChangeAspect="1"/>
          </p:cNvPicPr>
          <p:nvPr/>
        </p:nvPicPr>
        <p:blipFill>
          <a:blip r:embed="rId3"/>
          <a:stretch>
            <a:fillRect/>
          </a:stretch>
        </p:blipFill>
        <p:spPr>
          <a:xfrm>
            <a:off x="6266180" y="3027682"/>
            <a:ext cx="2388870" cy="23755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1652" y="1986915"/>
            <a:ext cx="8140065" cy="2582438"/>
          </a:xfrm>
          <a:prstGeom prst="rect">
            <a:avLst/>
          </a:prstGeom>
          <a:noFill/>
          <a:ln w="9525">
            <a:noFill/>
          </a:ln>
        </p:spPr>
        <p:txBody>
          <a:bodyPr wrap="square">
            <a:spAutoFit/>
          </a:bodyPr>
          <a:lstStyle/>
          <a:p>
            <a:pPr>
              <a:lnSpc>
                <a:spcPct val="150000"/>
              </a:lnSpc>
            </a:pPr>
            <a:r>
              <a:rPr lang="zh-CN" altLang="en-US" b="1" dirty="0">
                <a:solidFill>
                  <a:srgbClr val="3333FF"/>
                </a:solidFill>
                <a:latin typeface="华文中宋" panose="02010600040101010101" pitchFamily="2" charset="-122"/>
                <a:ea typeface="华文中宋" panose="02010600040101010101" pitchFamily="2" charset="-122"/>
              </a:rPr>
              <a:t>（</a:t>
            </a:r>
            <a:r>
              <a:rPr lang="en-US" altLang="zh-CN" b="1" dirty="0">
                <a:solidFill>
                  <a:srgbClr val="3333FF"/>
                </a:solidFill>
                <a:latin typeface="华文中宋" panose="02010600040101010101" pitchFamily="2" charset="-122"/>
                <a:ea typeface="华文中宋" panose="02010600040101010101" pitchFamily="2" charset="-122"/>
              </a:rPr>
              <a:t>4</a:t>
            </a:r>
            <a:r>
              <a:rPr lang="zh-CN" altLang="en-US" b="1" dirty="0">
                <a:solidFill>
                  <a:srgbClr val="3333FF"/>
                </a:solidFill>
                <a:latin typeface="华文中宋" panose="02010600040101010101" pitchFamily="2" charset="-122"/>
                <a:ea typeface="华文中宋" panose="02010600040101010101" pitchFamily="2" charset="-122"/>
              </a:rPr>
              <a:t>）</a:t>
            </a:r>
            <a:r>
              <a:rPr lang="zh-CN" altLang="en-US" b="1" u="sng" dirty="0">
                <a:solidFill>
                  <a:srgbClr val="3333FF"/>
                </a:solidFill>
                <a:latin typeface="华文中宋" panose="02010600040101010101" pitchFamily="2" charset="-122"/>
                <a:ea typeface="华文中宋" panose="02010600040101010101" pitchFamily="2" charset="-122"/>
              </a:rPr>
              <a:t>注重形式：</a:t>
            </a:r>
            <a:r>
              <a:rPr lang="zh-CN" altLang="en-US" b="1" dirty="0">
                <a:latin typeface="华文中宋" panose="02010600040101010101" pitchFamily="2" charset="-122"/>
                <a:ea typeface="华文中宋" panose="02010600040101010101" pitchFamily="2" charset="-122"/>
              </a:rPr>
              <a:t>要善于包装自己的“产品”</a:t>
            </a:r>
          </a:p>
          <a:p>
            <a:pPr>
              <a:lnSpc>
                <a:spcPct val="150000"/>
              </a:lnSpc>
            </a:pPr>
            <a:r>
              <a:rPr lang="zh-CN" altLang="en-US" b="1" dirty="0">
                <a:latin typeface="华文中宋" panose="02010600040101010101" pitchFamily="2" charset="-122"/>
                <a:ea typeface="华文中宋" panose="02010600040101010101" pitchFamily="2" charset="-122"/>
              </a:rPr>
              <a:t>      目的在于（</a:t>
            </a:r>
            <a:r>
              <a:rPr lang="en-US" altLang="zh-CN" b="1" dirty="0">
                <a:latin typeface="华文中宋" panose="02010600040101010101" pitchFamily="2" charset="-122"/>
                <a:ea typeface="华文中宋" panose="02010600040101010101" pitchFamily="2" charset="-122"/>
              </a:rPr>
              <a:t>1</a:t>
            </a:r>
            <a:r>
              <a:rPr lang="zh-CN" altLang="en-US" b="1" dirty="0">
                <a:latin typeface="华文中宋" panose="02010600040101010101" pitchFamily="2" charset="-122"/>
                <a:ea typeface="华文中宋" panose="02010600040101010101" pitchFamily="2" charset="-122"/>
              </a:rPr>
              <a:t>）体现申报者的认真态度；</a:t>
            </a:r>
            <a:endParaRPr lang="en-US" altLang="zh-CN" b="1" dirty="0">
              <a:latin typeface="华文中宋" panose="02010600040101010101" pitchFamily="2" charset="-122"/>
              <a:ea typeface="华文中宋" panose="02010600040101010101" pitchFamily="2" charset="-122"/>
            </a:endParaRPr>
          </a:p>
          <a:p>
            <a:pPr>
              <a:lnSpc>
                <a:spcPct val="150000"/>
              </a:lnSpc>
            </a:pPr>
            <a:r>
              <a:rPr lang="en-US" altLang="zh-CN" b="1" dirty="0">
                <a:latin typeface="华文中宋" panose="02010600040101010101" pitchFamily="2" charset="-122"/>
                <a:ea typeface="华文中宋" panose="02010600040101010101" pitchFamily="2" charset="-122"/>
              </a:rPr>
              <a:t>                   </a:t>
            </a:r>
            <a:r>
              <a:rPr lang="zh-CN" altLang="en-US" b="1" dirty="0">
                <a:latin typeface="华文中宋" panose="02010600040101010101" pitchFamily="2" charset="-122"/>
                <a:ea typeface="华文中宋" panose="02010600040101010101" pitchFamily="2" charset="-122"/>
              </a:rPr>
              <a:t>（</a:t>
            </a:r>
            <a:r>
              <a:rPr lang="en-US" altLang="zh-CN" b="1" dirty="0">
                <a:latin typeface="华文中宋" panose="02010600040101010101" pitchFamily="2" charset="-122"/>
                <a:ea typeface="华文中宋" panose="02010600040101010101" pitchFamily="2" charset="-122"/>
              </a:rPr>
              <a:t>2</a:t>
            </a:r>
            <a:r>
              <a:rPr lang="zh-CN" altLang="en-US" b="1" dirty="0">
                <a:latin typeface="华文中宋" panose="02010600040101010101" pitchFamily="2" charset="-122"/>
                <a:ea typeface="华文中宋" panose="02010600040101010101" pitchFamily="2" charset="-122"/>
              </a:rPr>
              <a:t>）让评委阅读时觉得舒服，愿意读下去。</a:t>
            </a:r>
            <a:r>
              <a:rPr lang="zh-CN" altLang="en-US" dirty="0">
                <a:latin typeface="华文中宋" panose="02010600040101010101" pitchFamily="2" charset="-122"/>
                <a:ea typeface="华文中宋" panose="02010600040101010101" pitchFamily="2" charset="-122"/>
              </a:rPr>
              <a:t> </a:t>
            </a:r>
          </a:p>
          <a:p>
            <a:pPr>
              <a:lnSpc>
                <a:spcPct val="150000"/>
              </a:lnSpc>
            </a:pPr>
            <a:r>
              <a:rPr lang="zh-CN" altLang="en-US" dirty="0">
                <a:latin typeface="华文中宋" panose="02010600040101010101" pitchFamily="2" charset="-122"/>
                <a:ea typeface="华文中宋" panose="02010600040101010101" pitchFamily="2" charset="-122"/>
              </a:rPr>
              <a:t> </a:t>
            </a:r>
          </a:p>
          <a:p>
            <a:pPr>
              <a:lnSpc>
                <a:spcPct val="150000"/>
              </a:lnSpc>
            </a:pPr>
            <a:r>
              <a:rPr lang="zh-CN" altLang="en-US" b="1" dirty="0">
                <a:solidFill>
                  <a:srgbClr val="3333FF"/>
                </a:solidFill>
                <a:latin typeface="华文中宋" panose="02010600040101010101" pitchFamily="2" charset="-122"/>
                <a:ea typeface="华文中宋" panose="02010600040101010101" pitchFamily="2" charset="-122"/>
              </a:rPr>
              <a:t>（5）</a:t>
            </a:r>
            <a:r>
              <a:rPr lang="zh-CN" altLang="en-US" b="1" u="sng" dirty="0">
                <a:solidFill>
                  <a:srgbClr val="3333FF"/>
                </a:solidFill>
                <a:latin typeface="华文中宋" panose="02010600040101010101" pitchFamily="2" charset="-122"/>
                <a:ea typeface="华文中宋" panose="02010600040101010101" pitchFamily="2" charset="-122"/>
              </a:rPr>
              <a:t>适当宣传：</a:t>
            </a:r>
            <a:r>
              <a:rPr lang="zh-CN" altLang="en-US" dirty="0">
                <a:latin typeface="华文中宋" panose="02010600040101010101" pitchFamily="2" charset="-122"/>
                <a:ea typeface="华文中宋" panose="02010600040101010101" pitchFamily="2" charset="-122"/>
              </a:rPr>
              <a:t>掌握国内外学术动态</a:t>
            </a:r>
            <a:r>
              <a:rPr lang="zh-CN" altLang="en-US" sz="2000" u="sng" dirty="0">
                <a:latin typeface="华文中宋" panose="02010600040101010101" pitchFamily="2" charset="-122"/>
                <a:ea typeface="华文中宋" panose="02010600040101010101" pitchFamily="2" charset="-122"/>
              </a:rPr>
              <a:t>（学术交流，发表论文）</a:t>
            </a:r>
            <a:endParaRPr lang="zh-CN" altLang="en-US" dirty="0">
              <a:latin typeface="华文中宋" panose="02010600040101010101" pitchFamily="2" charset="-122"/>
              <a:ea typeface="华文中宋" panose="02010600040101010101" pitchFamily="2" charset="-122"/>
            </a:endParaRPr>
          </a:p>
          <a:p>
            <a:pPr>
              <a:lnSpc>
                <a:spcPct val="150000"/>
              </a:lnSpc>
            </a:pPr>
            <a:r>
              <a:rPr lang="zh-CN" altLang="en-US" b="1" dirty="0">
                <a:latin typeface="华文中宋" panose="02010600040101010101" pitchFamily="2" charset="-122"/>
                <a:ea typeface="华文中宋" panose="02010600040101010101" pitchFamily="2" charset="-122"/>
              </a:rPr>
              <a:t>      目的</a:t>
            </a:r>
            <a:r>
              <a:rPr lang="zh-CN" altLang="en-US" dirty="0">
                <a:latin typeface="华文中宋" panose="02010600040101010101" pitchFamily="2" charset="-122"/>
                <a:ea typeface="华文中宋" panose="02010600040101010101" pitchFamily="2" charset="-122"/>
              </a:rPr>
              <a:t>在于选题创新性，符合当前学术急需。</a:t>
            </a:r>
          </a:p>
        </p:txBody>
      </p:sp>
      <p:sp>
        <p:nvSpPr>
          <p:cNvPr id="6150" name="Rectangle 9"/>
          <p:cNvSpPr/>
          <p:nvPr/>
        </p:nvSpPr>
        <p:spPr>
          <a:xfrm>
            <a:off x="678815" y="1037592"/>
            <a:ext cx="7493000" cy="476885"/>
          </a:xfrm>
          <a:prstGeom prst="rect">
            <a:avLst/>
          </a:prstGeom>
          <a:noFill/>
          <a:ln w="9525">
            <a:noFill/>
          </a:ln>
        </p:spPr>
        <p:txBody>
          <a:bodyPr anchor="t"/>
          <a:lstStyle/>
          <a:p>
            <a:pPr>
              <a:lnSpc>
                <a:spcPct val="120000"/>
              </a:lnSpc>
              <a:spcBef>
                <a:spcPct val="20000"/>
              </a:spcBef>
              <a:buClr>
                <a:schemeClr val="accent2"/>
              </a:buClr>
              <a:buFont typeface="Wingdings" panose="05000000000000000000" pitchFamily="2" charset="2"/>
            </a:pPr>
            <a:r>
              <a:rPr lang="en-US" altLang="zh-CN" sz="2000" b="1" dirty="0">
                <a:solidFill>
                  <a:srgbClr val="3333FF"/>
                </a:solidFill>
                <a:latin typeface="华光中雅_CNKI" panose="02000500000000000000" charset="-122"/>
                <a:ea typeface="华光中雅_CNKI" panose="02000500000000000000" charset="-122"/>
                <a:cs typeface="华光中雅_CNKI" panose="02000500000000000000" charset="-122"/>
              </a:rPr>
              <a:t>3</a:t>
            </a:r>
            <a:r>
              <a:rPr lang="zh-CN" altLang="en-US" sz="2000" b="1" dirty="0">
                <a:solidFill>
                  <a:srgbClr val="3333FF"/>
                </a:solidFill>
                <a:latin typeface="华光中雅_CNKI" panose="02000500000000000000" charset="-122"/>
                <a:ea typeface="华光中雅_CNKI" panose="02000500000000000000" charset="-122"/>
                <a:cs typeface="华光中雅_CNKI" panose="02000500000000000000" charset="-122"/>
              </a:rPr>
              <a:t>、选题技巧（可以且必须掌握的技巧、细节）</a:t>
            </a:r>
          </a:p>
          <a:p>
            <a:pPr>
              <a:lnSpc>
                <a:spcPct val="120000"/>
              </a:lnSpc>
              <a:spcBef>
                <a:spcPct val="20000"/>
              </a:spcBef>
              <a:buClr>
                <a:schemeClr val="accent2"/>
              </a:buClr>
              <a:buFont typeface="Wingdings" panose="05000000000000000000" pitchFamily="2" charset="2"/>
            </a:pPr>
            <a:endPar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endParaRPr>
          </a:p>
          <a:p>
            <a:pPr>
              <a:lnSpc>
                <a:spcPct val="150000"/>
              </a:lnSpc>
            </a:pPr>
            <a:endParaRPr lang="zh-CN" altLang="en-US" b="1" u="sng" dirty="0">
              <a:solidFill>
                <a:schemeClr val="accent2"/>
              </a:solidFill>
              <a:latin typeface="楷体_GB2312" pitchFamily="49" charset="-122"/>
              <a:ea typeface="楷体_GB2312" pitchFamily="49" charset="-122"/>
            </a:endParaRPr>
          </a:p>
        </p:txBody>
      </p:sp>
      <p:pic>
        <p:nvPicPr>
          <p:cNvPr id="6" name="图片 5"/>
          <p:cNvPicPr>
            <a:picLocks noChangeAspect="1"/>
          </p:cNvPicPr>
          <p:nvPr/>
        </p:nvPicPr>
        <p:blipFill>
          <a:blip r:embed="rId2"/>
          <a:stretch>
            <a:fillRect/>
          </a:stretch>
        </p:blipFill>
        <p:spPr>
          <a:xfrm>
            <a:off x="635" y="0"/>
            <a:ext cx="9144000" cy="1037590"/>
          </a:xfrm>
          <a:prstGeom prst="rect">
            <a:avLst/>
          </a:prstGeom>
        </p:spPr>
      </p:pic>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10</a:t>
            </a:fld>
            <a:endParaRPr lang="en-US" altLang="zh-CN" noProof="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1"/>
          <p:cNvSpPr/>
          <p:nvPr/>
        </p:nvSpPr>
        <p:spPr>
          <a:xfrm>
            <a:off x="636590" y="1136969"/>
            <a:ext cx="4537075" cy="369332"/>
          </a:xfrm>
          <a:prstGeom prst="rect">
            <a:avLst/>
          </a:prstGeom>
          <a:noFill/>
          <a:ln w="9525">
            <a:noFill/>
          </a:ln>
        </p:spPr>
        <p:txBody>
          <a:bodyPr anchor="t">
            <a:spAutoFit/>
          </a:bodyPr>
          <a:lstStyle/>
          <a:p>
            <a:r>
              <a:rPr lang="zh-CN" altLang="en-US" b="1" dirty="0">
                <a:solidFill>
                  <a:srgbClr val="3333FF"/>
                </a:solidFill>
                <a:latin typeface="Arial" panose="020B0604020202020204" pitchFamily="34" charset="0"/>
                <a:ea typeface="华文行楷" panose="02010800040101010101" pitchFamily="2" charset="-122"/>
              </a:rPr>
              <a:t>选择课题名称还应该注意的事项</a:t>
            </a:r>
          </a:p>
        </p:txBody>
      </p:sp>
      <p:sp>
        <p:nvSpPr>
          <p:cNvPr id="7173" name="Rectangle 12"/>
          <p:cNvSpPr/>
          <p:nvPr/>
        </p:nvSpPr>
        <p:spPr>
          <a:xfrm>
            <a:off x="571185" y="1985012"/>
            <a:ext cx="8135937" cy="3743325"/>
          </a:xfrm>
          <a:prstGeom prst="rect">
            <a:avLst/>
          </a:prstGeom>
          <a:noFill/>
          <a:ln w="9525">
            <a:noFill/>
          </a:ln>
        </p:spPr>
        <p:txBody>
          <a:bodyPr anchor="t"/>
          <a:lstStyle/>
          <a:p>
            <a:pPr marL="469900" indent="-469900" algn="just">
              <a:spcBef>
                <a:spcPct val="20000"/>
              </a:spcBef>
              <a:buClr>
                <a:schemeClr val="accent2"/>
              </a:buClr>
              <a:buFont typeface="Wingdings" panose="05000000000000000000" pitchFamily="2" charset="2"/>
            </a:pPr>
            <a:r>
              <a:rPr lang="en-US" altLang="zh-CN" sz="1900" b="1" u="sng">
                <a:solidFill>
                  <a:srgbClr val="FF0000"/>
                </a:solidFill>
                <a:latin typeface="宋体" panose="02010600030101010101" pitchFamily="2" charset="-122"/>
              </a:rPr>
              <a:t>1、简明：</a:t>
            </a:r>
            <a:r>
              <a:rPr lang="zh-CN" altLang="en-US" sz="1900" b="1" dirty="0">
                <a:latin typeface="宋体" panose="02010600030101010101" pitchFamily="2" charset="-122"/>
              </a:rPr>
              <a:t>一个好的题目应当简单明了，用较少文字反映丰富内涵，不繁</a:t>
            </a:r>
          </a:p>
          <a:p>
            <a:pPr marL="469900" indent="-469900" algn="just">
              <a:spcBef>
                <a:spcPct val="20000"/>
              </a:spcBef>
              <a:buClr>
                <a:schemeClr val="accent2"/>
              </a:buClr>
              <a:buFont typeface="Wingdings" panose="05000000000000000000" pitchFamily="2" charset="2"/>
            </a:pPr>
            <a:r>
              <a:rPr lang="zh-CN" altLang="en-US" sz="1900" b="1" dirty="0">
                <a:latin typeface="宋体" panose="02010600030101010101" pitchFamily="2" charset="-122"/>
              </a:rPr>
              <a:t>   赘冗长。在初步确定题目后</a:t>
            </a:r>
            <a:r>
              <a:rPr lang="en-US" altLang="zh-CN" sz="1900" b="1">
                <a:latin typeface="宋体" panose="02010600030101010101" pitchFamily="2" charset="-122"/>
              </a:rPr>
              <a:t>,</a:t>
            </a:r>
            <a:r>
              <a:rPr lang="zh-CN" altLang="en-US" sz="1900" b="1" dirty="0">
                <a:latin typeface="宋体" panose="02010600030101010101" pitchFamily="2" charset="-122"/>
              </a:rPr>
              <a:t>要反复推敲</a:t>
            </a:r>
            <a:r>
              <a:rPr lang="en-US" altLang="zh-CN" sz="1900" b="1">
                <a:latin typeface="宋体" panose="02010600030101010101" pitchFamily="2" charset="-122"/>
              </a:rPr>
              <a:t>,</a:t>
            </a:r>
            <a:r>
              <a:rPr lang="zh-CN" altLang="en-US" sz="1900" b="1" dirty="0">
                <a:latin typeface="宋体" panose="02010600030101010101" pitchFamily="2" charset="-122"/>
              </a:rPr>
              <a:t>试着删掉多余的词</a:t>
            </a:r>
            <a:r>
              <a:rPr lang="en-US" altLang="zh-CN" sz="1900" b="1">
                <a:latin typeface="宋体" panose="02010600030101010101" pitchFamily="2" charset="-122"/>
              </a:rPr>
              <a:t>,</a:t>
            </a:r>
            <a:r>
              <a:rPr lang="zh-CN" altLang="en-US" sz="1900" b="1" dirty="0">
                <a:latin typeface="宋体" panose="02010600030101010101" pitchFamily="2" charset="-122"/>
              </a:rPr>
              <a:t>如“关</a:t>
            </a:r>
          </a:p>
          <a:p>
            <a:pPr marL="469900" indent="-469900" algn="just">
              <a:spcBef>
                <a:spcPct val="20000"/>
              </a:spcBef>
              <a:buClr>
                <a:schemeClr val="accent2"/>
              </a:buClr>
              <a:buFont typeface="Wingdings" panose="05000000000000000000" pitchFamily="2" charset="2"/>
            </a:pPr>
            <a:r>
              <a:rPr lang="zh-CN" altLang="en-US" sz="1900" b="1" dirty="0">
                <a:latin typeface="宋体" panose="02010600030101010101" pitchFamily="2" charset="-122"/>
              </a:rPr>
              <a:t>   于”、“探索”、“分析”等。</a:t>
            </a:r>
          </a:p>
          <a:p>
            <a:pPr marL="469900" indent="-469900" algn="just">
              <a:spcBef>
                <a:spcPct val="20000"/>
              </a:spcBef>
              <a:buClr>
                <a:schemeClr val="accent2"/>
              </a:buClr>
              <a:buFont typeface="Wingdings" panose="05000000000000000000" pitchFamily="2" charset="2"/>
            </a:pPr>
            <a:r>
              <a:rPr lang="en-US" altLang="zh-CN" sz="1900" b="1" u="sng">
                <a:solidFill>
                  <a:srgbClr val="FF0000"/>
                </a:solidFill>
                <a:latin typeface="宋体" panose="02010600030101010101" pitchFamily="2" charset="-122"/>
              </a:rPr>
              <a:t>2、具体：</a:t>
            </a:r>
            <a:r>
              <a:rPr lang="zh-CN" altLang="en-US" sz="1900" b="1" dirty="0">
                <a:latin typeface="宋体" panose="02010600030101010101" pitchFamily="2" charset="-122"/>
              </a:rPr>
              <a:t>明确清晰，不抽象笼统，题目能具体反映出研究的主题、创新点及独到之处。</a:t>
            </a:r>
            <a:r>
              <a:rPr lang="zh-CN" altLang="en-US" sz="1900" b="1" dirty="0">
                <a:solidFill>
                  <a:schemeClr val="accent2"/>
                </a:solidFill>
                <a:latin typeface="楷体_GB2312" pitchFamily="49" charset="-122"/>
                <a:ea typeface="楷体_GB2312" pitchFamily="49" charset="-122"/>
              </a:rPr>
              <a:t>例如</a:t>
            </a:r>
            <a:r>
              <a:rPr lang="zh-CN" altLang="en-US" sz="1900" b="1" dirty="0">
                <a:solidFill>
                  <a:srgbClr val="008000"/>
                </a:solidFill>
                <a:latin typeface="宋体" panose="02010600030101010101" pitchFamily="2" charset="-122"/>
                <a:ea typeface="楷体_GB2312" pitchFamily="49" charset="-122"/>
                <a:sym typeface="+mn-ea"/>
              </a:rPr>
              <a:t>“</a:t>
            </a:r>
            <a:r>
              <a:rPr lang="zh-CN" altLang="en-US" sz="1900" b="1" dirty="0">
                <a:solidFill>
                  <a:srgbClr val="008000"/>
                </a:solidFill>
                <a:latin typeface="宋体" panose="02010600030101010101" pitchFamily="2" charset="-122"/>
                <a:ea typeface="楷体_GB2312" pitchFamily="49" charset="-122"/>
                <a:sym typeface="Arial" panose="020B0604020202020204" pitchFamily="34" charset="0"/>
              </a:rPr>
              <a:t>南水北调中线工程受水区对水源地的经济援助机制与途径研究</a:t>
            </a:r>
            <a:r>
              <a:rPr lang="zh-CN" altLang="en-US" sz="1900" b="1" dirty="0">
                <a:solidFill>
                  <a:srgbClr val="008000"/>
                </a:solidFill>
                <a:latin typeface="宋体" panose="02010600030101010101" pitchFamily="2" charset="-122"/>
                <a:ea typeface="楷体_GB2312" pitchFamily="49" charset="-122"/>
                <a:sym typeface="+mn-ea"/>
              </a:rPr>
              <a:t>”</a:t>
            </a:r>
            <a:r>
              <a:rPr lang="zh-CN" altLang="en-US" sz="1900" b="1" dirty="0">
                <a:solidFill>
                  <a:schemeClr val="accent2"/>
                </a:solidFill>
                <a:latin typeface="楷体_GB2312" pitchFamily="49" charset="-122"/>
                <a:ea typeface="楷体_GB2312" pitchFamily="49" charset="-122"/>
              </a:rPr>
              <a:t>这个题目本人认为研究内容比较具体、清楚。应避免题目过大，内容不具体，如</a:t>
            </a:r>
            <a:r>
              <a:rPr lang="zh-CN" altLang="en-US" sz="1900" b="1" dirty="0">
                <a:solidFill>
                  <a:schemeClr val="accent2"/>
                </a:solidFill>
                <a:latin typeface="宋体" panose="02010600030101010101" pitchFamily="2" charset="-122"/>
                <a:ea typeface="楷体_GB2312" pitchFamily="49" charset="-122"/>
              </a:rPr>
              <a:t>“流域管理”</a:t>
            </a:r>
            <a:r>
              <a:rPr lang="zh-CN" altLang="en-US" sz="2000" b="1" dirty="0"/>
              <a:t>（大题小作）</a:t>
            </a:r>
            <a:r>
              <a:rPr lang="zh-CN" altLang="en-US" sz="1900" b="1" dirty="0">
                <a:solidFill>
                  <a:schemeClr val="accent2"/>
                </a:solidFill>
                <a:latin typeface="楷体_GB2312" pitchFamily="49" charset="-122"/>
                <a:ea typeface="楷体_GB2312" pitchFamily="49" charset="-122"/>
              </a:rPr>
              <a:t>。</a:t>
            </a:r>
          </a:p>
          <a:p>
            <a:pPr marL="469900" indent="-469900" algn="just">
              <a:spcBef>
                <a:spcPct val="20000"/>
              </a:spcBef>
              <a:buClr>
                <a:schemeClr val="accent2"/>
              </a:buClr>
              <a:buFont typeface="Wingdings" panose="05000000000000000000" pitchFamily="2" charset="2"/>
            </a:pPr>
            <a:r>
              <a:rPr lang="en-US" altLang="zh-CN" sz="1900" b="1" u="sng">
                <a:solidFill>
                  <a:srgbClr val="FF0000"/>
                </a:solidFill>
                <a:latin typeface="宋体" panose="02010600030101010101" pitchFamily="2" charset="-122"/>
              </a:rPr>
              <a:t>3、新颖：</a:t>
            </a:r>
            <a:r>
              <a:rPr lang="zh-CN" altLang="en-US" sz="1900" b="1" dirty="0">
                <a:latin typeface="宋体" panose="02010600030101010101" pitchFamily="2" charset="-122"/>
              </a:rPr>
              <a:t>新颖即创新性，所研究的新理论、新技术及新方法等创新之处及</a:t>
            </a:r>
          </a:p>
          <a:p>
            <a:pPr marL="469900" indent="-469900" algn="just">
              <a:spcBef>
                <a:spcPct val="20000"/>
              </a:spcBef>
              <a:buClr>
                <a:schemeClr val="accent2"/>
              </a:buClr>
              <a:buFont typeface="Wingdings" panose="05000000000000000000" pitchFamily="2" charset="2"/>
            </a:pPr>
            <a:r>
              <a:rPr lang="zh-CN" altLang="en-US" sz="1900" b="1" dirty="0">
                <a:latin typeface="宋体" panose="02010600030101010101" pitchFamily="2" charset="-122"/>
              </a:rPr>
              <a:t>   特点，应尽可能在题目上体现出来，读后给人留下深刻印象。</a:t>
            </a:r>
          </a:p>
          <a:p>
            <a:pPr marL="469900" indent="-469900" algn="just">
              <a:spcBef>
                <a:spcPct val="20000"/>
              </a:spcBef>
              <a:buClr>
                <a:schemeClr val="accent2"/>
              </a:buClr>
              <a:buFont typeface="Wingdings" panose="05000000000000000000" pitchFamily="2" charset="2"/>
            </a:pPr>
            <a:r>
              <a:rPr lang="en-US" altLang="zh-CN" sz="1900" b="1" u="sng">
                <a:solidFill>
                  <a:srgbClr val="FF0000"/>
                </a:solidFill>
                <a:latin typeface="宋体" panose="02010600030101010101" pitchFamily="2" charset="-122"/>
              </a:rPr>
              <a:t>4、醒目：</a:t>
            </a:r>
            <a:r>
              <a:rPr lang="zh-CN" altLang="en-US" sz="1900" b="1" dirty="0">
                <a:latin typeface="宋体" panose="02010600030101010101" pitchFamily="2" charset="-122"/>
              </a:rPr>
              <a:t>文字精湛传神，引人入胜，使人读后产生要立刻读下去的欲望。</a:t>
            </a:r>
          </a:p>
          <a:p>
            <a:pPr marL="469900" indent="-469900">
              <a:spcBef>
                <a:spcPct val="20000"/>
              </a:spcBef>
              <a:buClr>
                <a:schemeClr val="accent2"/>
              </a:buClr>
              <a:buFont typeface="Wingdings" panose="05000000000000000000" pitchFamily="2" charset="2"/>
              <a:buChar char="o"/>
            </a:pPr>
            <a:endParaRPr lang="en-US" altLang="zh-CN" sz="1900" b="1">
              <a:latin typeface="宋体" panose="02010600030101010101" pitchFamily="2" charset="-122"/>
            </a:endParaRPr>
          </a:p>
        </p:txBody>
      </p:sp>
      <p:pic>
        <p:nvPicPr>
          <p:cNvPr id="2" name="图片 1"/>
          <p:cNvPicPr>
            <a:picLocks noChangeAspect="1"/>
          </p:cNvPicPr>
          <p:nvPr/>
        </p:nvPicPr>
        <p:blipFill>
          <a:blip r:embed="rId2"/>
          <a:stretch>
            <a:fillRect/>
          </a:stretch>
        </p:blipFill>
        <p:spPr>
          <a:xfrm>
            <a:off x="635" y="2"/>
            <a:ext cx="9144000" cy="991235"/>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11</a:t>
            </a:fld>
            <a:endParaRPr lang="en-US" altLang="zh-CN"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9"/>
          <p:cNvSpPr/>
          <p:nvPr/>
        </p:nvSpPr>
        <p:spPr>
          <a:xfrm>
            <a:off x="3258821" y="1105536"/>
            <a:ext cx="2031325" cy="369332"/>
          </a:xfrm>
          <a:prstGeom prst="rect">
            <a:avLst/>
          </a:prstGeom>
          <a:noFill/>
          <a:ln w="9525">
            <a:noFill/>
          </a:ln>
        </p:spPr>
        <p:txBody>
          <a:bodyPr wrap="none" anchor="t">
            <a:spAutoFit/>
          </a:bodyPr>
          <a:lstStyle/>
          <a:p>
            <a:r>
              <a:rPr lang="zh-CN" altLang="en-US" b="1" dirty="0">
                <a:solidFill>
                  <a:srgbClr val="3333FF"/>
                </a:solidFill>
                <a:ea typeface="华文行楷" panose="02010800040101010101" pitchFamily="2" charset="-122"/>
              </a:rPr>
              <a:t>项目主要成员选择</a:t>
            </a:r>
          </a:p>
        </p:txBody>
      </p:sp>
      <p:sp>
        <p:nvSpPr>
          <p:cNvPr id="11269" name="Rectangle 10"/>
          <p:cNvSpPr/>
          <p:nvPr/>
        </p:nvSpPr>
        <p:spPr>
          <a:xfrm>
            <a:off x="880110" y="1922782"/>
            <a:ext cx="7778750" cy="3876675"/>
          </a:xfrm>
          <a:prstGeom prst="rect">
            <a:avLst/>
          </a:prstGeom>
          <a:noFill/>
          <a:ln w="9525">
            <a:noFill/>
          </a:ln>
        </p:spPr>
        <p:txBody>
          <a:bodyPr anchor="t"/>
          <a:lstStyle/>
          <a:p>
            <a:pPr marL="469900" indent="-469900" algn="just">
              <a:lnSpc>
                <a:spcPct val="125000"/>
              </a:lnSpc>
              <a:spcBef>
                <a:spcPct val="20000"/>
              </a:spcBef>
              <a:buClr>
                <a:schemeClr val="accent2"/>
              </a:buClr>
              <a:buFont typeface="Wingdings" panose="05000000000000000000" pitchFamily="2" charset="2"/>
            </a:pPr>
            <a:r>
              <a:rPr lang="zh-CN" altLang="en-US" sz="1900" b="1" dirty="0">
                <a:latin typeface="黑体" panose="02010609060101010101" pitchFamily="2" charset="-122"/>
                <a:ea typeface="黑体" panose="02010609060101010101" pitchFamily="2" charset="-122"/>
              </a:rPr>
              <a:t>（</a:t>
            </a:r>
            <a:r>
              <a:rPr lang="en-US" altLang="zh-CN" sz="1900" b="1" dirty="0">
                <a:latin typeface="黑体" panose="02010609060101010101" pitchFamily="2" charset="-122"/>
                <a:ea typeface="黑体" panose="02010609060101010101" pitchFamily="2" charset="-122"/>
              </a:rPr>
              <a:t>1</a:t>
            </a:r>
            <a:r>
              <a:rPr lang="zh-CN" altLang="en-US" sz="1900" b="1" dirty="0">
                <a:latin typeface="黑体" panose="02010609060101010101" pitchFamily="2" charset="-122"/>
                <a:ea typeface="黑体" panose="02010609060101010101" pitchFamily="2" charset="-122"/>
              </a:rPr>
              <a:t>）社科主要成员的重要性虽然没有自科显著，但是也有一定的作用，所以大家还是应该给予重视，满足限项的基本要求。</a:t>
            </a:r>
          </a:p>
          <a:p>
            <a:pPr marL="469900" indent="-469900" algn="just">
              <a:lnSpc>
                <a:spcPct val="125000"/>
              </a:lnSpc>
              <a:spcBef>
                <a:spcPct val="20000"/>
              </a:spcBef>
              <a:buClr>
                <a:schemeClr val="accent2"/>
              </a:buClr>
              <a:buFont typeface="Wingdings" panose="05000000000000000000" pitchFamily="2" charset="2"/>
            </a:pPr>
            <a:r>
              <a:rPr lang="zh-CN" altLang="en-US" sz="1900" b="1" dirty="0">
                <a:latin typeface="黑体" panose="02010609060101010101" pitchFamily="2" charset="-122"/>
                <a:ea typeface="黑体" panose="02010609060101010101" pitchFamily="2" charset="-122"/>
              </a:rPr>
              <a:t>（</a:t>
            </a:r>
            <a:r>
              <a:rPr lang="en-US" altLang="zh-CN" sz="1900" b="1">
                <a:latin typeface="黑体" panose="02010609060101010101" pitchFamily="2" charset="-122"/>
                <a:ea typeface="黑体" panose="02010609060101010101" pitchFamily="2" charset="-122"/>
              </a:rPr>
              <a:t>2</a:t>
            </a:r>
            <a:r>
              <a:rPr lang="zh-CN" altLang="en-US" sz="1900" b="1" dirty="0">
                <a:latin typeface="黑体" panose="02010609060101010101" pitchFamily="2" charset="-122"/>
                <a:ea typeface="黑体" panose="02010609060101010101" pitchFamily="2" charset="-122"/>
              </a:rPr>
              <a:t>）</a:t>
            </a:r>
            <a:r>
              <a:rPr lang="zh-CN" altLang="en-US" sz="1900" b="1" dirty="0">
                <a:solidFill>
                  <a:srgbClr val="FF9933"/>
                </a:solidFill>
                <a:latin typeface="黑体" panose="02010609060101010101" pitchFamily="2" charset="-122"/>
                <a:ea typeface="黑体" panose="02010609060101010101" pitchFamily="2" charset="-122"/>
              </a:rPr>
              <a:t>项目组主要成员  </a:t>
            </a:r>
            <a:r>
              <a:rPr lang="zh-CN" altLang="en-US" sz="1900" b="1" dirty="0">
                <a:latin typeface="楷体_GB2312" pitchFamily="49" charset="-122"/>
                <a:ea typeface="楷体_GB2312" pitchFamily="49" charset="-122"/>
              </a:rPr>
              <a:t>指在项目组内对学术思想、技术路线的制订与理论分析及对项目的完成起重要作用的人员（不包括项目申请者）。切记，与本课题研究无关或者方向压根没有丝毫关系的人员切勿加入，否则可能坏事。</a:t>
            </a:r>
          </a:p>
          <a:p>
            <a:pPr marL="469900" indent="-469900" algn="just">
              <a:lnSpc>
                <a:spcPct val="125000"/>
              </a:lnSpc>
              <a:spcBef>
                <a:spcPct val="20000"/>
              </a:spcBef>
              <a:buClr>
                <a:schemeClr val="accent2"/>
              </a:buClr>
              <a:buFont typeface="Wingdings" panose="05000000000000000000" pitchFamily="2" charset="2"/>
            </a:pPr>
            <a:r>
              <a:rPr lang="zh-CN" altLang="en-US" sz="1900" b="1" dirty="0">
                <a:latin typeface="黑体" panose="02010609060101010101" pitchFamily="2" charset="-122"/>
                <a:ea typeface="黑体" panose="02010609060101010101" pitchFamily="2" charset="-122"/>
              </a:rPr>
              <a:t>（</a:t>
            </a:r>
            <a:r>
              <a:rPr lang="en-US" altLang="zh-CN" sz="1900" b="1">
                <a:latin typeface="黑体" panose="02010609060101010101" pitchFamily="2" charset="-122"/>
                <a:ea typeface="黑体" panose="02010609060101010101" pitchFamily="2" charset="-122"/>
              </a:rPr>
              <a:t>3</a:t>
            </a:r>
            <a:r>
              <a:rPr lang="zh-CN" altLang="en-US" sz="1900" b="1" dirty="0">
                <a:latin typeface="黑体" panose="02010609060101010101" pitchFamily="2" charset="-122"/>
                <a:ea typeface="黑体" panose="02010609060101010101" pitchFamily="2" charset="-122"/>
              </a:rPr>
              <a:t>）</a:t>
            </a:r>
            <a:r>
              <a:rPr lang="zh-CN" altLang="en-US" sz="1900" b="1" dirty="0">
                <a:solidFill>
                  <a:srgbClr val="FF9933"/>
                </a:solidFill>
                <a:latin typeface="黑体" panose="02010609060101010101" pitchFamily="2" charset="-122"/>
                <a:ea typeface="黑体" panose="02010609060101010101" pitchFamily="2" charset="-122"/>
              </a:rPr>
              <a:t>项目中的分工</a:t>
            </a:r>
            <a:r>
              <a:rPr lang="zh-CN" altLang="en-US" sz="1900" dirty="0">
                <a:latin typeface="黑体" panose="02010609060101010101" pitchFamily="2" charset="-122"/>
                <a:ea typeface="黑体" panose="02010609060101010101" pitchFamily="2" charset="-122"/>
              </a:rPr>
              <a:t>  </a:t>
            </a:r>
            <a:r>
              <a:rPr lang="zh-CN" altLang="en-US" sz="1900" b="1" dirty="0">
                <a:latin typeface="楷体_GB2312" pitchFamily="49" charset="-122"/>
                <a:ea typeface="楷体_GB2312" pitchFamily="49" charset="-122"/>
              </a:rPr>
              <a:t>指项目组成员具体承担的具体工作，尽量细化一些。</a:t>
            </a:r>
          </a:p>
          <a:p>
            <a:pPr marL="469900" indent="-469900" algn="just">
              <a:lnSpc>
                <a:spcPct val="125000"/>
              </a:lnSpc>
              <a:spcBef>
                <a:spcPct val="20000"/>
              </a:spcBef>
              <a:buClr>
                <a:schemeClr val="accent2"/>
              </a:buClr>
              <a:buFont typeface="Wingdings" panose="05000000000000000000" pitchFamily="2" charset="2"/>
            </a:pPr>
            <a:endParaRPr lang="zh-CN" altLang="en-US" sz="1900" b="1" dirty="0">
              <a:latin typeface="黑体" panose="02010609060101010101" pitchFamily="2" charset="-122"/>
              <a:ea typeface="黑体" panose="02010609060101010101" pitchFamily="2" charset="-122"/>
            </a:endParaRPr>
          </a:p>
        </p:txBody>
      </p:sp>
      <p:pic>
        <p:nvPicPr>
          <p:cNvPr id="3" name="图片 2"/>
          <p:cNvPicPr>
            <a:picLocks noChangeAspect="1"/>
          </p:cNvPicPr>
          <p:nvPr/>
        </p:nvPicPr>
        <p:blipFill>
          <a:blip r:embed="rId2"/>
          <a:stretch>
            <a:fillRect/>
          </a:stretch>
        </p:blipFill>
        <p:spPr>
          <a:xfrm>
            <a:off x="635" y="0"/>
            <a:ext cx="9144000" cy="96901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12</a:t>
            </a:fld>
            <a:endParaRPr lang="en-US" altLang="zh-CN"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p:nvPr/>
        </p:nvSpPr>
        <p:spPr>
          <a:xfrm>
            <a:off x="1403350" y="1773238"/>
            <a:ext cx="3240088" cy="369332"/>
          </a:xfrm>
          <a:prstGeom prst="rect">
            <a:avLst/>
          </a:prstGeom>
          <a:noFill/>
          <a:ln w="9525">
            <a:noFill/>
          </a:ln>
        </p:spPr>
        <p:txBody>
          <a:bodyPr anchor="t">
            <a:spAutoFit/>
          </a:bodyPr>
          <a:lstStyle/>
          <a:p>
            <a:r>
              <a:rPr lang="zh-CN" altLang="en-US" b="1" dirty="0">
                <a:solidFill>
                  <a:srgbClr val="3333FF"/>
                </a:solidFill>
                <a:latin typeface="Arial" panose="020B0604020202020204" pitchFamily="34" charset="0"/>
                <a:ea typeface="华文行楷" panose="02010800040101010101" pitchFamily="2" charset="-122"/>
              </a:rPr>
              <a:t>成员填写注意以下几点：</a:t>
            </a:r>
          </a:p>
        </p:txBody>
      </p:sp>
      <p:sp>
        <p:nvSpPr>
          <p:cNvPr id="12293" name="Rectangle 10"/>
          <p:cNvSpPr/>
          <p:nvPr/>
        </p:nvSpPr>
        <p:spPr>
          <a:xfrm>
            <a:off x="1090295" y="2276475"/>
            <a:ext cx="7132320" cy="3291840"/>
          </a:xfrm>
          <a:prstGeom prst="rect">
            <a:avLst/>
          </a:prstGeom>
          <a:noFill/>
          <a:ln w="9525">
            <a:noFill/>
          </a:ln>
        </p:spPr>
        <p:txBody>
          <a:bodyPr wrap="square" anchor="t">
            <a:spAutoFit/>
          </a:bodyPr>
          <a:lstStyle/>
          <a:p>
            <a:pPr>
              <a:lnSpc>
                <a:spcPct val="125000"/>
              </a:lnSpc>
            </a:pPr>
            <a:r>
              <a:rPr lang="en-US" altLang="zh-CN" sz="2000" b="1">
                <a:latin typeface="楷体_GB2312" pitchFamily="49" charset="-122"/>
                <a:ea typeface="楷体_GB2312" pitchFamily="49" charset="-122"/>
              </a:rPr>
              <a:t>1</a:t>
            </a:r>
            <a:r>
              <a:rPr lang="zh-CN" altLang="en-US" sz="2000" b="1" dirty="0">
                <a:latin typeface="楷体_GB2312" pitchFamily="49" charset="-122"/>
                <a:ea typeface="楷体_GB2312" pitchFamily="49" charset="-122"/>
              </a:rPr>
              <a:t>、项目组成员必须形成合理梯队，既有设计指导者（一般由教授、博士承担），又有工作的主要操作者，还应有必要的辅助人员，分工必须明确，工作不互相重复。</a:t>
            </a:r>
          </a:p>
          <a:p>
            <a:pPr algn="just">
              <a:lnSpc>
                <a:spcPct val="125000"/>
              </a:lnSpc>
              <a:spcBef>
                <a:spcPct val="20000"/>
              </a:spcBef>
              <a:buClr>
                <a:schemeClr val="accent2"/>
              </a:buClr>
              <a:buFont typeface="Wingdings" panose="05000000000000000000" pitchFamily="2" charset="2"/>
            </a:pPr>
            <a:r>
              <a:rPr lang="en-US" altLang="zh-CN" sz="2000" b="1">
                <a:latin typeface="楷体_GB2312" pitchFamily="49" charset="-122"/>
                <a:ea typeface="楷体_GB2312" pitchFamily="49" charset="-122"/>
              </a:rPr>
              <a:t>2</a:t>
            </a:r>
            <a:r>
              <a:rPr lang="zh-CN" altLang="en-US" sz="2000" b="1" dirty="0">
                <a:latin typeface="楷体_GB2312" pitchFamily="49" charset="-122"/>
                <a:ea typeface="楷体_GB2312" pitchFamily="49" charset="-122"/>
              </a:rPr>
              <a:t>、项目分工中应写明承担工作的名称，而不要只填“负责”或 “参加”、“参与”或者其他。</a:t>
            </a:r>
          </a:p>
          <a:p>
            <a:pPr>
              <a:lnSpc>
                <a:spcPct val="125000"/>
              </a:lnSpc>
            </a:pPr>
            <a:r>
              <a:rPr lang="en-US" altLang="zh-CN" sz="2000" b="1">
                <a:latin typeface="楷体_GB2312" pitchFamily="49" charset="-122"/>
                <a:ea typeface="楷体_GB2312" pitchFamily="49" charset="-122"/>
              </a:rPr>
              <a:t>3</a:t>
            </a:r>
            <a:r>
              <a:rPr lang="zh-CN" altLang="en-US" sz="2000" b="1" dirty="0">
                <a:latin typeface="楷体_GB2312" pitchFamily="49" charset="-122"/>
                <a:ea typeface="楷体_GB2312" pitchFamily="49" charset="-122"/>
              </a:rPr>
              <a:t>、人员不得超项。</a:t>
            </a:r>
            <a:r>
              <a:rPr lang="zh-CN" altLang="en-US" sz="2000" b="1" dirty="0">
                <a:solidFill>
                  <a:schemeClr val="hlink"/>
                </a:solidFill>
                <a:latin typeface="楷体_GB2312" pitchFamily="49" charset="-122"/>
                <a:ea typeface="楷体_GB2312" pitchFamily="49" charset="-122"/>
              </a:rPr>
              <a:t>限</a:t>
            </a:r>
            <a:r>
              <a:rPr lang="en-US" altLang="zh-CN" sz="2000" b="1">
                <a:solidFill>
                  <a:schemeClr val="hlink"/>
                </a:solidFill>
                <a:latin typeface="楷体_GB2312" pitchFamily="49" charset="-122"/>
                <a:ea typeface="楷体_GB2312" pitchFamily="49" charset="-122"/>
              </a:rPr>
              <a:t>2</a:t>
            </a:r>
            <a:r>
              <a:rPr lang="zh-CN" altLang="en-US" sz="2000" b="1" dirty="0">
                <a:solidFill>
                  <a:schemeClr val="hlink"/>
                </a:solidFill>
                <a:latin typeface="楷体_GB2312" pitchFamily="49" charset="-122"/>
                <a:ea typeface="楷体_GB2312" pitchFamily="49" charset="-122"/>
              </a:rPr>
              <a:t>项</a:t>
            </a:r>
            <a:r>
              <a:rPr lang="zh-CN" altLang="en-US" sz="2000" b="1" dirty="0">
                <a:latin typeface="楷体_GB2312" pitchFamily="49" charset="-122"/>
                <a:ea typeface="楷体_GB2312" pitchFamily="49" charset="-122"/>
              </a:rPr>
              <a:t>，可以全是一般项目，或全是青年项目。</a:t>
            </a:r>
          </a:p>
          <a:p>
            <a:pPr algn="l">
              <a:lnSpc>
                <a:spcPct val="125000"/>
              </a:lnSpc>
              <a:spcBef>
                <a:spcPct val="20000"/>
              </a:spcBef>
              <a:buClrTx/>
              <a:buSzTx/>
            </a:pPr>
            <a:r>
              <a:rPr lang="zh-CN" altLang="en-US" sz="2000" b="1" dirty="0">
                <a:latin typeface="楷体_GB2312" pitchFamily="49" charset="-122"/>
                <a:ea typeface="楷体_GB2312" pitchFamily="49" charset="-122"/>
                <a:sym typeface="+mn-ea"/>
              </a:rPr>
              <a:t>4、项目成员学历、职称搭配合理，</a:t>
            </a:r>
            <a:r>
              <a:rPr lang="zh-CN" altLang="en-US" sz="2000" b="1" dirty="0">
                <a:solidFill>
                  <a:srgbClr val="FF0000"/>
                </a:solidFill>
                <a:latin typeface="楷体_GB2312" pitchFamily="49" charset="-122"/>
                <a:ea typeface="楷体_GB2312" pitchFamily="49" charset="-122"/>
                <a:sym typeface="+mn-ea"/>
              </a:rPr>
              <a:t>切勿扯虎皮做大旗</a:t>
            </a:r>
            <a:r>
              <a:rPr lang="zh-CN" altLang="en-US" sz="2000" b="1" dirty="0">
                <a:latin typeface="楷体_GB2312" pitchFamily="49" charset="-122"/>
                <a:ea typeface="楷体_GB2312" pitchFamily="49" charset="-122"/>
                <a:sym typeface="+mn-ea"/>
              </a:rPr>
              <a:t>。</a:t>
            </a:r>
            <a:endParaRPr lang="zh-CN" altLang="en-US" sz="2000" b="1" dirty="0">
              <a:latin typeface="楷体_GB2312" pitchFamily="49" charset="-122"/>
              <a:ea typeface="楷体_GB2312" pitchFamily="49" charset="-122"/>
            </a:endParaRPr>
          </a:p>
        </p:txBody>
      </p:sp>
      <p:pic>
        <p:nvPicPr>
          <p:cNvPr id="3" name="图片 2"/>
          <p:cNvPicPr>
            <a:picLocks noChangeAspect="1"/>
          </p:cNvPicPr>
          <p:nvPr/>
        </p:nvPicPr>
        <p:blipFill>
          <a:blip r:embed="rId2"/>
          <a:stretch>
            <a:fillRect/>
          </a:stretch>
        </p:blipFill>
        <p:spPr>
          <a:xfrm>
            <a:off x="635" y="0"/>
            <a:ext cx="9144000" cy="138176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13</a:t>
            </a:fld>
            <a:endParaRPr lang="en-US" altLang="zh-CN"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
          <p:cNvSpPr txBox="1"/>
          <p:nvPr/>
        </p:nvSpPr>
        <p:spPr>
          <a:xfrm>
            <a:off x="1936750" y="812167"/>
            <a:ext cx="4838700" cy="367665"/>
          </a:xfrm>
          <a:prstGeom prst="rect">
            <a:avLst/>
          </a:prstGeom>
          <a:noFill/>
          <a:ln w="9525">
            <a:noFill/>
          </a:ln>
        </p:spPr>
        <p:txBody>
          <a:bodyPr anchor="t">
            <a:spAutoFit/>
          </a:bodyPr>
          <a:lstStyle/>
          <a:p>
            <a:pPr algn="ctr">
              <a:spcBef>
                <a:spcPct val="50000"/>
              </a:spcBef>
            </a:pPr>
            <a:endParaRPr lang="zh-CN" altLang="zh-CN" b="1" dirty="0">
              <a:solidFill>
                <a:srgbClr val="006600"/>
              </a:solidFill>
              <a:latin typeface="Times New Roman" panose="02020603050405020304" pitchFamily="18" charset="0"/>
              <a:ea typeface="华文新魏" panose="02010800040101010101" pitchFamily="2" charset="-122"/>
            </a:endParaRPr>
          </a:p>
        </p:txBody>
      </p:sp>
      <p:sp>
        <p:nvSpPr>
          <p:cNvPr id="13316" name="Rectangle 7"/>
          <p:cNvSpPr/>
          <p:nvPr/>
        </p:nvSpPr>
        <p:spPr>
          <a:xfrm>
            <a:off x="723265" y="1179514"/>
            <a:ext cx="4821238" cy="369332"/>
          </a:xfrm>
          <a:prstGeom prst="rect">
            <a:avLst/>
          </a:prstGeom>
          <a:noFill/>
          <a:ln w="9525">
            <a:noFill/>
          </a:ln>
        </p:spPr>
        <p:txBody>
          <a:bodyPr wrap="square" anchor="t">
            <a:spAutoFit/>
          </a:bodyPr>
          <a:lstStyle/>
          <a:p>
            <a:r>
              <a:rPr lang="zh-CN" altLang="en-US" b="1" dirty="0">
                <a:solidFill>
                  <a:srgbClr val="3333FF"/>
                </a:solidFill>
                <a:ea typeface="华文行楷" panose="02010800040101010101" pitchFamily="2" charset="-122"/>
              </a:rPr>
              <a:t>四、经费预算</a:t>
            </a:r>
          </a:p>
        </p:txBody>
      </p:sp>
      <p:sp>
        <p:nvSpPr>
          <p:cNvPr id="13317" name="Rectangle 8"/>
          <p:cNvSpPr/>
          <p:nvPr/>
        </p:nvSpPr>
        <p:spPr>
          <a:xfrm>
            <a:off x="813437" y="1706247"/>
            <a:ext cx="7516495" cy="1302385"/>
          </a:xfrm>
          <a:prstGeom prst="rect">
            <a:avLst/>
          </a:prstGeom>
          <a:noFill/>
          <a:ln w="9525">
            <a:noFill/>
          </a:ln>
        </p:spPr>
        <p:txBody>
          <a:bodyPr anchor="t"/>
          <a:lstStyle/>
          <a:p>
            <a:pPr marL="469900" indent="-469900" algn="just">
              <a:lnSpc>
                <a:spcPct val="150000"/>
              </a:lnSpc>
              <a:buClr>
                <a:schemeClr val="accent2"/>
              </a:buClr>
              <a:buFont typeface="Wingdings" panose="05000000000000000000" pitchFamily="2" charset="2"/>
            </a:pPr>
            <a:r>
              <a:rPr lang="en-US" altLang="zh-CN" b="1" dirty="0">
                <a:latin typeface="宋体" panose="02010600030101010101" pitchFamily="2" charset="-122"/>
              </a:rPr>
              <a:t>1</a:t>
            </a:r>
            <a:r>
              <a:rPr lang="zh-CN" altLang="en-US" b="1" dirty="0">
                <a:latin typeface="宋体" panose="02010600030101010101" pitchFamily="2" charset="-122"/>
              </a:rPr>
              <a:t>、经费情况：一般和青年项目</a:t>
            </a:r>
            <a:r>
              <a:rPr lang="en-US" altLang="zh-CN" b="1" dirty="0">
                <a:latin typeface="宋体" panose="02010600030101010101" pitchFamily="2" charset="-122"/>
              </a:rPr>
              <a:t>20</a:t>
            </a:r>
            <a:r>
              <a:rPr lang="zh-CN" altLang="en-US" b="1" dirty="0">
                <a:latin typeface="宋体" panose="02010600030101010101" pitchFamily="2" charset="-122"/>
              </a:rPr>
              <a:t>万，重点项目</a:t>
            </a:r>
            <a:r>
              <a:rPr lang="en-US" altLang="zh-CN" b="1" dirty="0">
                <a:latin typeface="宋体" panose="02010600030101010101" pitchFamily="2" charset="-122"/>
              </a:rPr>
              <a:t>35</a:t>
            </a:r>
            <a:r>
              <a:rPr lang="zh-CN" altLang="en-US" b="1" dirty="0">
                <a:latin typeface="宋体" panose="02010600030101010101" pitchFamily="2" charset="-122"/>
              </a:rPr>
              <a:t>万，重大项目</a:t>
            </a:r>
            <a:r>
              <a:rPr lang="en-US" altLang="zh-CN" b="1" dirty="0">
                <a:latin typeface="宋体" panose="02010600030101010101" pitchFamily="2" charset="-122"/>
              </a:rPr>
              <a:t>60</a:t>
            </a:r>
            <a:r>
              <a:rPr lang="zh-CN" altLang="en-US" b="1" dirty="0">
                <a:latin typeface="宋体" panose="02010600030101010101" pitchFamily="2" charset="-122"/>
              </a:rPr>
              <a:t>万。</a:t>
            </a:r>
          </a:p>
          <a:p>
            <a:pPr marL="469900" indent="-469900" algn="just">
              <a:lnSpc>
                <a:spcPct val="150000"/>
              </a:lnSpc>
              <a:buClr>
                <a:schemeClr val="accent2"/>
              </a:buClr>
              <a:buFont typeface="Wingdings" panose="05000000000000000000" pitchFamily="2" charset="2"/>
            </a:pPr>
            <a:r>
              <a:rPr lang="en-US" altLang="zh-CN" b="1" dirty="0">
                <a:latin typeface="宋体" panose="02010600030101010101" pitchFamily="2" charset="-122"/>
              </a:rPr>
              <a:t>2</a:t>
            </a:r>
            <a:r>
              <a:rPr lang="zh-CN" altLang="en-US" b="1" dirty="0">
                <a:latin typeface="宋体" panose="02010600030101010101" pitchFamily="2" charset="-122"/>
              </a:rPr>
              <a:t>、经费包括直接经费、间接经费。间接经费一般按照</a:t>
            </a:r>
            <a:r>
              <a:rPr lang="en-US" altLang="zh-CN" b="1" dirty="0">
                <a:latin typeface="宋体" panose="02010600030101010101" pitchFamily="2" charset="-122"/>
              </a:rPr>
              <a:t>30%</a:t>
            </a:r>
            <a:r>
              <a:rPr lang="zh-CN" altLang="en-US" b="1" dirty="0">
                <a:latin typeface="宋体" panose="02010600030101010101" pitchFamily="2" charset="-122"/>
              </a:rPr>
              <a:t>填写，用于科研人员绩效和学校管理费提取，具体按照学校文件规定。</a:t>
            </a:r>
          </a:p>
          <a:p>
            <a:pPr marL="469900" indent="-469900" algn="just">
              <a:lnSpc>
                <a:spcPct val="150000"/>
              </a:lnSpc>
              <a:buClr>
                <a:schemeClr val="accent2"/>
              </a:buClr>
              <a:buFont typeface="Wingdings" panose="05000000000000000000" pitchFamily="2" charset="2"/>
            </a:pPr>
            <a:r>
              <a:rPr lang="en-US" altLang="zh-CN" b="1" dirty="0">
                <a:latin typeface="宋体" panose="02010600030101010101" pitchFamily="2" charset="-122"/>
              </a:rPr>
              <a:t>3</a:t>
            </a:r>
            <a:r>
              <a:rPr lang="zh-CN" altLang="en-US" b="1" dirty="0">
                <a:latin typeface="宋体" panose="02010600030101010101" pitchFamily="2" charset="-122"/>
              </a:rPr>
              <a:t>、立项后需要重新预算。</a:t>
            </a:r>
          </a:p>
        </p:txBody>
      </p:sp>
      <p:pic>
        <p:nvPicPr>
          <p:cNvPr id="2" name="图片 1"/>
          <p:cNvPicPr>
            <a:picLocks noChangeAspect="1"/>
          </p:cNvPicPr>
          <p:nvPr>
            <p:custDataLst>
              <p:tags r:id="rId1"/>
            </p:custDataLst>
          </p:nvPr>
        </p:nvPicPr>
        <p:blipFill>
          <a:blip r:embed="rId3"/>
          <a:stretch>
            <a:fillRect/>
          </a:stretch>
        </p:blipFill>
        <p:spPr>
          <a:xfrm>
            <a:off x="516890" y="3533140"/>
            <a:ext cx="7943850" cy="2628900"/>
          </a:xfrm>
          <a:prstGeom prst="rect">
            <a:avLst/>
          </a:prstGeom>
        </p:spPr>
      </p:pic>
      <p:pic>
        <p:nvPicPr>
          <p:cNvPr id="3" name="图片 2"/>
          <p:cNvPicPr>
            <a:picLocks noChangeAspect="1"/>
          </p:cNvPicPr>
          <p:nvPr/>
        </p:nvPicPr>
        <p:blipFill>
          <a:blip r:embed="rId4"/>
          <a:stretch>
            <a:fillRect/>
          </a:stretch>
        </p:blipFill>
        <p:spPr>
          <a:xfrm>
            <a:off x="635" y="2"/>
            <a:ext cx="9144000" cy="1124585"/>
          </a:xfrm>
          <a:prstGeom prst="rect">
            <a:avLst/>
          </a:prstGeom>
        </p:spPr>
      </p:pic>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14</a:t>
            </a:fld>
            <a:endParaRPr lang="en-US" altLang="zh-CN" noProof="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5"/>
          <p:cNvSpPr/>
          <p:nvPr/>
        </p:nvSpPr>
        <p:spPr>
          <a:xfrm>
            <a:off x="1123317" y="400052"/>
            <a:ext cx="6689725" cy="556895"/>
          </a:xfrm>
          <a:prstGeom prst="ellipse">
            <a:avLst/>
          </a:prstGeom>
          <a:gradFill rotWithShape="0">
            <a:gsLst>
              <a:gs pos="0">
                <a:schemeClr val="bg1"/>
              </a:gs>
              <a:gs pos="100000">
                <a:srgbClr val="CCFFCC"/>
              </a:gs>
            </a:gsLst>
            <a:path path="shape">
              <a:fillToRect l="50000" t="50000" r="50000" b="50000"/>
            </a:path>
            <a:tileRect/>
          </a:gradFill>
          <a:ln w="19050" cap="flat" cmpd="sng">
            <a:solidFill>
              <a:srgbClr val="FF0000"/>
            </a:solidFill>
            <a:prstDash val="solid"/>
            <a:round/>
            <a:headEnd type="none" w="med" len="med"/>
            <a:tailEnd type="none" w="med" len="med"/>
          </a:ln>
        </p:spPr>
        <p:txBody>
          <a:bodyPr wrap="none" anchor="ctr"/>
          <a:lstStyle/>
          <a:p>
            <a:pPr algn="ctr"/>
            <a:endParaRPr lang="en-US" altLang="zh-CN" b="1">
              <a:solidFill>
                <a:srgbClr val="FF0000"/>
              </a:solidFill>
            </a:endParaRPr>
          </a:p>
          <a:p>
            <a:pPr algn="ctr"/>
            <a:r>
              <a:rPr lang="zh-CN" altLang="en-US" b="1" dirty="0">
                <a:solidFill>
                  <a:srgbClr val="3333FF"/>
                </a:solidFill>
              </a:rPr>
              <a:t>申请书撰写及注意事项</a:t>
            </a:r>
          </a:p>
          <a:p>
            <a:pPr algn="ctr"/>
            <a:endParaRPr lang="zh-CN" altLang="en-US" b="1" dirty="0">
              <a:solidFill>
                <a:srgbClr val="3333FF"/>
              </a:solidFill>
            </a:endParaRPr>
          </a:p>
        </p:txBody>
      </p:sp>
      <p:sp>
        <p:nvSpPr>
          <p:cNvPr id="16388" name="Rectangle 7"/>
          <p:cNvSpPr/>
          <p:nvPr/>
        </p:nvSpPr>
        <p:spPr>
          <a:xfrm>
            <a:off x="1018540" y="2524761"/>
            <a:ext cx="568960" cy="1754326"/>
          </a:xfrm>
          <a:prstGeom prst="rect">
            <a:avLst/>
          </a:prstGeom>
          <a:noFill/>
          <a:ln w="9525">
            <a:noFill/>
          </a:ln>
        </p:spPr>
        <p:txBody>
          <a:bodyPr wrap="square" anchor="t">
            <a:spAutoFit/>
          </a:bodyPr>
          <a:lstStyle/>
          <a:p>
            <a:r>
              <a:rPr lang="zh-CN" altLang="en-US" b="1" dirty="0">
                <a:solidFill>
                  <a:srgbClr val="3333FF"/>
                </a:solidFill>
                <a:latin typeface="华文行楷" panose="02010800040101010101" pitchFamily="2" charset="-122"/>
                <a:ea typeface="华文行楷" panose="02010800040101010101" pitchFamily="2" charset="-122"/>
              </a:rPr>
              <a:t>选题依据</a:t>
            </a:r>
            <a:r>
              <a:rPr lang="zh-CN" altLang="en-US" dirty="0">
                <a:solidFill>
                  <a:srgbClr val="3333FF"/>
                </a:solidFill>
                <a:latin typeface="华文行楷" panose="02010800040101010101" pitchFamily="2" charset="-122"/>
                <a:ea typeface="华文行楷" panose="02010800040101010101" pitchFamily="2" charset="-122"/>
              </a:rPr>
              <a:t> 撰写</a:t>
            </a:r>
          </a:p>
        </p:txBody>
      </p:sp>
      <p:sp>
        <p:nvSpPr>
          <p:cNvPr id="16389" name="Rectangle 8"/>
          <p:cNvSpPr/>
          <p:nvPr/>
        </p:nvSpPr>
        <p:spPr>
          <a:xfrm>
            <a:off x="2051052" y="1844677"/>
            <a:ext cx="5903913" cy="3960813"/>
          </a:xfrm>
          <a:prstGeom prst="rect">
            <a:avLst/>
          </a:prstGeom>
          <a:noFill/>
          <a:ln w="9525">
            <a:noFill/>
          </a:ln>
        </p:spPr>
        <p:txBody>
          <a:bodyPr anchor="t"/>
          <a:lstStyle/>
          <a:p>
            <a:pPr marL="469900" indent="-469900">
              <a:lnSpc>
                <a:spcPct val="120000"/>
              </a:lnSpc>
              <a:spcBef>
                <a:spcPct val="20000"/>
              </a:spcBef>
              <a:buClr>
                <a:schemeClr val="accent2"/>
              </a:buClr>
              <a:buFont typeface="Wingdings" panose="05000000000000000000" pitchFamily="2" charset="2"/>
            </a:pPr>
            <a:r>
              <a:rPr lang="zh-CN" altLang="en-US" sz="2000" b="1" dirty="0">
                <a:solidFill>
                  <a:srgbClr val="FF0000"/>
                </a:solidFill>
                <a:latin typeface="宋体" panose="02010600030101010101" pitchFamily="2" charset="-122"/>
              </a:rPr>
              <a:t>第一步：</a:t>
            </a:r>
            <a:r>
              <a:rPr lang="zh-CN" altLang="en-US" sz="2000" b="1" dirty="0">
                <a:latin typeface="宋体" panose="02010600030101010101" pitchFamily="2" charset="-122"/>
              </a:rPr>
              <a:t>介绍本课题研究背景，对新的研究领域，</a:t>
            </a:r>
          </a:p>
          <a:p>
            <a:pPr marL="469900" indent="-469900">
              <a:lnSpc>
                <a:spcPct val="12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应做一些必要的科普介绍，以使评审者能对课题先</a:t>
            </a:r>
          </a:p>
          <a:p>
            <a:pPr marL="469900" indent="-469900">
              <a:lnSpc>
                <a:spcPct val="12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“入门了解”，作出客观的判断。</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rgbClr val="FF0000"/>
                </a:solidFill>
              </a:rPr>
              <a:t>第二步：</a:t>
            </a:r>
            <a:r>
              <a:rPr lang="zh-CN" altLang="en-US" sz="2000" b="1" dirty="0"/>
              <a:t>“破题”，即从社会经济的实际问题入手，</a:t>
            </a:r>
          </a:p>
          <a:p>
            <a:pPr marL="469900" indent="-469900">
              <a:lnSpc>
                <a:spcPct val="120000"/>
              </a:lnSpc>
              <a:spcBef>
                <a:spcPct val="20000"/>
              </a:spcBef>
              <a:buClr>
                <a:schemeClr val="accent2"/>
              </a:buClr>
              <a:buFont typeface="Wingdings" panose="05000000000000000000" pitchFamily="2" charset="2"/>
            </a:pPr>
            <a:r>
              <a:rPr lang="zh-CN" altLang="en-US" sz="2000" b="1" dirty="0"/>
              <a:t>提出目前尚未探明的科学问题。</a:t>
            </a:r>
            <a:r>
              <a:rPr lang="zh-CN" altLang="en-US" sz="2000" b="1" dirty="0">
                <a:solidFill>
                  <a:schemeClr val="hlink"/>
                </a:solidFill>
                <a:latin typeface="宋体" panose="02010600030101010101" pitchFamily="2" charset="-122"/>
              </a:rPr>
              <a:t>介绍本课题研究的</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chemeClr val="hlink"/>
                </a:solidFill>
                <a:latin typeface="宋体" panose="02010600030101010101" pitchFamily="2" charset="-122"/>
              </a:rPr>
              <a:t>现状、水平和最新技术成就，必要时包括不同学派</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chemeClr val="hlink"/>
                </a:solidFill>
                <a:latin typeface="宋体" panose="02010600030101010101" pitchFamily="2" charset="-122"/>
              </a:rPr>
              <a:t>的观点及其比较。介绍本课题当前国内外研究的动</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chemeClr val="hlink"/>
                </a:solidFill>
                <a:latin typeface="宋体" panose="02010600030101010101" pitchFamily="2" charset="-122"/>
              </a:rPr>
              <a:t>向和趋势。着重阐述未解决的问题，分析未能解决</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chemeClr val="hlink"/>
                </a:solidFill>
                <a:latin typeface="宋体" panose="02010600030101010101" pitchFamily="2" charset="-122"/>
              </a:rPr>
              <a:t>的原因，</a:t>
            </a: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15</a:t>
            </a:fld>
            <a:endParaRPr lang="en-US" altLang="zh-CN" noProof="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04900" y="3231517"/>
            <a:ext cx="7477760" cy="2987675"/>
          </a:xfrm>
          <a:prstGeom prst="rect">
            <a:avLst/>
          </a:prstGeom>
        </p:spPr>
      </p:pic>
      <p:pic>
        <p:nvPicPr>
          <p:cNvPr id="4" name="图片 3"/>
          <p:cNvPicPr>
            <a:picLocks noChangeAspect="1"/>
          </p:cNvPicPr>
          <p:nvPr/>
        </p:nvPicPr>
        <p:blipFill>
          <a:blip r:embed="rId3"/>
          <a:stretch>
            <a:fillRect/>
          </a:stretch>
        </p:blipFill>
        <p:spPr>
          <a:xfrm>
            <a:off x="664210" y="2581277"/>
            <a:ext cx="8359140" cy="1440815"/>
          </a:xfrm>
          <a:prstGeom prst="rect">
            <a:avLst/>
          </a:prstGeom>
        </p:spPr>
      </p:pic>
      <p:pic>
        <p:nvPicPr>
          <p:cNvPr id="5" name="图片 4"/>
          <p:cNvPicPr>
            <a:picLocks noChangeAspect="1"/>
          </p:cNvPicPr>
          <p:nvPr/>
        </p:nvPicPr>
        <p:blipFill>
          <a:blip r:embed="rId4"/>
          <a:stretch>
            <a:fillRect/>
          </a:stretch>
        </p:blipFill>
        <p:spPr>
          <a:xfrm>
            <a:off x="269877" y="123825"/>
            <a:ext cx="7254875" cy="3277870"/>
          </a:xfrm>
          <a:prstGeom prst="rect">
            <a:avLst/>
          </a:prstGeom>
        </p:spPr>
      </p:pic>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16</a:t>
            </a:fld>
            <a:endParaRPr lang="en-US" altLang="zh-CN"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占位符 66562"/>
          <p:cNvSpPr>
            <a:spLocks noGrp="1"/>
          </p:cNvSpPr>
          <p:nvPr>
            <p:ph idx="1"/>
          </p:nvPr>
        </p:nvSpPr>
        <p:spPr>
          <a:xfrm>
            <a:off x="1533527" y="1628777"/>
            <a:ext cx="6854825" cy="4752975"/>
          </a:xfrm>
        </p:spPr>
        <p:txBody>
          <a:bodyPr anchor="t">
            <a:normAutofit lnSpcReduction="10000"/>
          </a:bodyPr>
          <a:lstStyle/>
          <a:p>
            <a:pPr>
              <a:lnSpc>
                <a:spcPct val="120000"/>
              </a:lnSpc>
              <a:buNone/>
            </a:pPr>
            <a:r>
              <a:rPr lang="zh-CN" altLang="en-US" sz="2000" b="1" dirty="0">
                <a:solidFill>
                  <a:srgbClr val="FF0000"/>
                </a:solidFill>
                <a:latin typeface="黑体" panose="02010609060101010101" pitchFamily="2" charset="-122"/>
              </a:rPr>
              <a:t>第三步文献梳理：</a:t>
            </a:r>
            <a:r>
              <a:rPr lang="zh-CN" altLang="en-US" sz="2000" b="1" dirty="0">
                <a:latin typeface="黑体" panose="02010609060101010101" pitchFamily="2" charset="-122"/>
              </a:rPr>
              <a:t>在肯定他人和自己的研究成果的同时，用</a:t>
            </a:r>
            <a:r>
              <a:rPr lang="zh-CN" altLang="en-US" sz="2000" b="1" dirty="0">
                <a:solidFill>
                  <a:srgbClr val="FF0000"/>
                </a:solidFill>
                <a:latin typeface="黑体" panose="02010609060101010101" pitchFamily="2" charset="-122"/>
              </a:rPr>
              <a:t>“但是”</a:t>
            </a:r>
            <a:r>
              <a:rPr lang="zh-CN" altLang="en-US" sz="2000" b="1" dirty="0">
                <a:latin typeface="黑体" panose="02010609060101010101" pitchFamily="2" charset="-122"/>
              </a:rPr>
              <a:t>引出目前尚未解决的关键的科学问题。</a:t>
            </a:r>
          </a:p>
          <a:p>
            <a:pPr>
              <a:lnSpc>
                <a:spcPct val="120000"/>
              </a:lnSpc>
              <a:buNone/>
            </a:pPr>
            <a:r>
              <a:rPr lang="zh-CN" altLang="en-US" sz="2000" b="1" dirty="0">
                <a:solidFill>
                  <a:srgbClr val="FF0000"/>
                </a:solidFill>
                <a:latin typeface="黑体" panose="02010609060101010101" pitchFamily="2" charset="-122"/>
              </a:rPr>
              <a:t>要求：</a:t>
            </a:r>
          </a:p>
          <a:p>
            <a:pPr eaLnBrk="1" hangingPunct="1">
              <a:lnSpc>
                <a:spcPct val="125000"/>
              </a:lnSpc>
              <a:buNone/>
            </a:pPr>
            <a:r>
              <a:rPr lang="zh-CN" altLang="en-US" sz="2000" b="1" dirty="0">
                <a:solidFill>
                  <a:schemeClr val="hlink"/>
                </a:solidFill>
                <a:latin typeface="Times New Roman" panose="02020603050405020304" pitchFamily="18" charset="0"/>
                <a:ea typeface="宋体" panose="02010600030101010101" pitchFamily="2" charset="-122"/>
                <a:sym typeface="+mn-ea"/>
              </a:rPr>
              <a:t>       </a:t>
            </a:r>
            <a:r>
              <a:rPr lang="zh-CN" altLang="en-US" sz="1800" b="1" dirty="0">
                <a:solidFill>
                  <a:schemeClr val="hlink"/>
                </a:solidFill>
                <a:latin typeface="Times New Roman" panose="02020603050405020304" pitchFamily="18" charset="0"/>
                <a:ea typeface="宋体" panose="02010600030101010101" pitchFamily="2" charset="-122"/>
                <a:sym typeface="+mn-ea"/>
              </a:rPr>
              <a:t>（</a:t>
            </a:r>
            <a:r>
              <a:rPr lang="en-US" altLang="zh-CN" sz="1800" b="1" dirty="0">
                <a:solidFill>
                  <a:schemeClr val="hlink"/>
                </a:solidFill>
                <a:latin typeface="Times New Roman" panose="02020603050405020304" pitchFamily="18" charset="0"/>
                <a:ea typeface="宋体" panose="02010600030101010101" pitchFamily="2" charset="-122"/>
                <a:sym typeface="+mn-ea"/>
              </a:rPr>
              <a:t>1</a:t>
            </a:r>
            <a:r>
              <a:rPr lang="zh-CN" altLang="en-US" sz="1800" b="1" dirty="0">
                <a:solidFill>
                  <a:schemeClr val="hlink"/>
                </a:solidFill>
                <a:latin typeface="Times New Roman" panose="02020603050405020304" pitchFamily="18" charset="0"/>
                <a:ea typeface="宋体" panose="02010600030101010101" pitchFamily="2" charset="-122"/>
                <a:sym typeface="+mn-ea"/>
              </a:rPr>
              <a:t>）对课题国内外研究现状的述评详实、全面、充分，并作适当的归类，同时提出作者本人研究的独特视角或选题的价值所在。</a:t>
            </a:r>
            <a:endParaRPr lang="zh-CN" altLang="en-US" sz="1800" b="1" dirty="0">
              <a:solidFill>
                <a:schemeClr val="hlink"/>
              </a:solidFill>
              <a:latin typeface="Times New Roman" panose="02020603050405020304" pitchFamily="18" charset="0"/>
              <a:ea typeface="宋体" panose="02010600030101010101" pitchFamily="2" charset="-122"/>
            </a:endParaRPr>
          </a:p>
          <a:p>
            <a:pPr eaLnBrk="1" hangingPunct="1">
              <a:lnSpc>
                <a:spcPct val="125000"/>
              </a:lnSpc>
              <a:buNone/>
            </a:pPr>
            <a:r>
              <a:rPr lang="zh-CN" altLang="en-US" sz="1800" b="1" dirty="0">
                <a:solidFill>
                  <a:schemeClr val="hlink"/>
                </a:solidFill>
                <a:latin typeface="Times New Roman" panose="02020603050405020304" pitchFamily="18" charset="0"/>
                <a:ea typeface="宋体" panose="02010600030101010101" pitchFamily="2" charset="-122"/>
                <a:sym typeface="+mn-ea"/>
              </a:rPr>
              <a:t>      </a:t>
            </a:r>
            <a:r>
              <a:rPr lang="zh-CN" altLang="en-US" sz="1800" b="1" dirty="0">
                <a:solidFill>
                  <a:srgbClr val="FF0000"/>
                </a:solidFill>
                <a:latin typeface="Times New Roman" panose="02020603050405020304" pitchFamily="18" charset="0"/>
                <a:ea typeface="宋体" panose="02010600030101010101" pitchFamily="2" charset="-122"/>
                <a:sym typeface="+mn-ea"/>
              </a:rPr>
              <a:t>  （</a:t>
            </a:r>
            <a:r>
              <a:rPr lang="en-US" altLang="zh-CN" sz="1800" b="1" dirty="0">
                <a:solidFill>
                  <a:srgbClr val="FF0000"/>
                </a:solidFill>
                <a:latin typeface="Times New Roman" panose="02020603050405020304" pitchFamily="18" charset="0"/>
                <a:ea typeface="宋体" panose="02010600030101010101" pitchFamily="2" charset="-122"/>
                <a:sym typeface="+mn-ea"/>
              </a:rPr>
              <a:t>2</a:t>
            </a:r>
            <a:r>
              <a:rPr lang="zh-CN" altLang="en-US" sz="1800" b="1" dirty="0">
                <a:solidFill>
                  <a:srgbClr val="FF0000"/>
                </a:solidFill>
                <a:latin typeface="Times New Roman" panose="02020603050405020304" pitchFamily="18" charset="0"/>
                <a:ea typeface="宋体" panose="02010600030101010101" pitchFamily="2" charset="-122"/>
                <a:sym typeface="+mn-ea"/>
              </a:rPr>
              <a:t>）国内外研究现状的述评是衡量申请者学术水平的一个重要方面。如果申请者不能把握前人的研究成果，又怎么能谈得上超越呢？</a:t>
            </a:r>
            <a:endParaRPr lang="zh-CN" altLang="en-US" sz="1800" b="1" dirty="0">
              <a:solidFill>
                <a:srgbClr val="FF0000"/>
              </a:solidFill>
              <a:latin typeface="Times New Roman" panose="02020603050405020304" pitchFamily="18" charset="0"/>
              <a:ea typeface="宋体" panose="02010600030101010101" pitchFamily="2" charset="-122"/>
            </a:endParaRPr>
          </a:p>
          <a:p>
            <a:pPr eaLnBrk="1" hangingPunct="1">
              <a:lnSpc>
                <a:spcPct val="125000"/>
              </a:lnSpc>
              <a:buNone/>
            </a:pPr>
            <a:r>
              <a:rPr lang="zh-CN" altLang="en-US" sz="1800" b="1" dirty="0">
                <a:solidFill>
                  <a:schemeClr val="hlink"/>
                </a:solidFill>
                <a:latin typeface="Times New Roman" panose="02020603050405020304" pitchFamily="18" charset="0"/>
                <a:ea typeface="宋体" panose="02010600030101010101" pitchFamily="2" charset="-122"/>
                <a:sym typeface="+mn-ea"/>
              </a:rPr>
              <a:t>       （</a:t>
            </a:r>
            <a:r>
              <a:rPr lang="en-US" altLang="zh-CN" sz="1800" b="1" dirty="0">
                <a:solidFill>
                  <a:schemeClr val="hlink"/>
                </a:solidFill>
                <a:latin typeface="Times New Roman" panose="02020603050405020304" pitchFamily="18" charset="0"/>
                <a:ea typeface="宋体" panose="02010600030101010101" pitchFamily="2" charset="-122"/>
                <a:sym typeface="+mn-ea"/>
              </a:rPr>
              <a:t>3</a:t>
            </a:r>
            <a:r>
              <a:rPr lang="zh-CN" altLang="en-US" sz="1800" b="1" dirty="0">
                <a:solidFill>
                  <a:schemeClr val="hlink"/>
                </a:solidFill>
                <a:latin typeface="Times New Roman" panose="02020603050405020304" pitchFamily="18" charset="0"/>
                <a:ea typeface="宋体" panose="02010600030101010101" pitchFamily="2" charset="-122"/>
                <a:sym typeface="+mn-ea"/>
              </a:rPr>
              <a:t>）千万不要去贬低前人或别人的东西，如填补空白之类，也不要对别人的成果评价过低，或过于吹嘘自己。</a:t>
            </a:r>
            <a:endParaRPr lang="zh-CN" altLang="en-US" sz="1800" b="1" dirty="0">
              <a:solidFill>
                <a:schemeClr val="hlink"/>
              </a:solidFill>
              <a:latin typeface="Times New Roman" panose="02020603050405020304" pitchFamily="18" charset="0"/>
              <a:ea typeface="宋体" panose="02010600030101010101" pitchFamily="2" charset="-122"/>
            </a:endParaRPr>
          </a:p>
          <a:p>
            <a:pPr eaLnBrk="1" hangingPunct="1">
              <a:lnSpc>
                <a:spcPct val="125000"/>
              </a:lnSpc>
              <a:buNone/>
            </a:pPr>
            <a:r>
              <a:rPr lang="zh-CN" altLang="en-US" sz="1800" b="1" dirty="0">
                <a:solidFill>
                  <a:schemeClr val="hlink"/>
                </a:solidFill>
                <a:latin typeface="Times New Roman" panose="02020603050405020304" pitchFamily="18" charset="0"/>
                <a:ea typeface="宋体" panose="02010600030101010101" pitchFamily="2" charset="-122"/>
                <a:sym typeface="+mn-ea"/>
              </a:rPr>
              <a:t>        </a:t>
            </a:r>
            <a:r>
              <a:rPr lang="zh-CN" altLang="en-US" sz="1800" b="1" dirty="0">
                <a:solidFill>
                  <a:srgbClr val="FF0000"/>
                </a:solidFill>
                <a:latin typeface="Times New Roman" panose="02020603050405020304" pitchFamily="18" charset="0"/>
                <a:ea typeface="宋体" panose="02010600030101010101" pitchFamily="2" charset="-122"/>
                <a:sym typeface="+mn-ea"/>
              </a:rPr>
              <a:t>（</a:t>
            </a:r>
            <a:r>
              <a:rPr lang="en-US" altLang="zh-CN" sz="1800" b="1" dirty="0">
                <a:solidFill>
                  <a:srgbClr val="FF0000"/>
                </a:solidFill>
                <a:latin typeface="Times New Roman" panose="02020603050405020304" pitchFamily="18" charset="0"/>
                <a:ea typeface="宋体" panose="02010600030101010101" pitchFamily="2" charset="-122"/>
                <a:sym typeface="+mn-ea"/>
              </a:rPr>
              <a:t>4</a:t>
            </a:r>
            <a:r>
              <a:rPr lang="zh-CN" altLang="en-US" sz="1800" b="1" dirty="0">
                <a:solidFill>
                  <a:srgbClr val="FF0000"/>
                </a:solidFill>
                <a:latin typeface="Times New Roman" panose="02020603050405020304" pitchFamily="18" charset="0"/>
                <a:ea typeface="宋体" panose="02010600030101010101" pitchFamily="2" charset="-122"/>
                <a:sym typeface="+mn-ea"/>
              </a:rPr>
              <a:t>）学术价值或应用价值，不要泛泛而谈。</a:t>
            </a:r>
            <a:endParaRPr lang="zh-CN" altLang="en-US" sz="1800" b="1" dirty="0">
              <a:solidFill>
                <a:schemeClr val="hlink"/>
              </a:solidFill>
              <a:latin typeface="Times New Roman" panose="02020603050405020304" pitchFamily="18" charset="0"/>
              <a:ea typeface="宋体" panose="02010600030101010101" pitchFamily="2" charset="-122"/>
            </a:endParaRPr>
          </a:p>
          <a:p>
            <a:pPr>
              <a:lnSpc>
                <a:spcPct val="120000"/>
              </a:lnSpc>
              <a:buNone/>
            </a:pPr>
            <a:endParaRPr lang="zh-CN" altLang="en-US" sz="1800" b="1" dirty="0">
              <a:solidFill>
                <a:schemeClr val="hlink"/>
              </a:solidFill>
              <a:latin typeface="黑体" panose="02010609060101010101" pitchFamily="2" charset="-122"/>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17</a:t>
            </a:fld>
            <a:endParaRPr lang="en-US" altLang="zh-CN" noProof="1"/>
          </a:p>
        </p:txBody>
      </p:sp>
      <p:sp>
        <p:nvSpPr>
          <p:cNvPr id="2" name="Rectangle 7"/>
          <p:cNvSpPr/>
          <p:nvPr/>
        </p:nvSpPr>
        <p:spPr>
          <a:xfrm>
            <a:off x="1018540" y="2524761"/>
            <a:ext cx="568960" cy="1754326"/>
          </a:xfrm>
          <a:prstGeom prst="rect">
            <a:avLst/>
          </a:prstGeom>
          <a:noFill/>
          <a:ln w="9525">
            <a:noFill/>
          </a:ln>
        </p:spPr>
        <p:txBody>
          <a:bodyPr wrap="square" anchor="t">
            <a:spAutoFit/>
          </a:bodyPr>
          <a:lstStyle/>
          <a:p>
            <a:r>
              <a:rPr lang="zh-CN" altLang="en-US" b="1" dirty="0">
                <a:solidFill>
                  <a:srgbClr val="3333FF"/>
                </a:solidFill>
                <a:latin typeface="华文行楷" panose="02010800040101010101" pitchFamily="2" charset="-122"/>
                <a:ea typeface="华文行楷" panose="02010800040101010101" pitchFamily="2" charset="-122"/>
              </a:rPr>
              <a:t>选题依据</a:t>
            </a:r>
            <a:r>
              <a:rPr lang="zh-CN" altLang="en-US" dirty="0">
                <a:solidFill>
                  <a:srgbClr val="3333FF"/>
                </a:solidFill>
                <a:latin typeface="华文行楷" panose="02010800040101010101" pitchFamily="2" charset="-122"/>
                <a:ea typeface="华文行楷" panose="02010800040101010101" pitchFamily="2" charset="-122"/>
              </a:rPr>
              <a:t> 撰写</a:t>
            </a:r>
          </a:p>
        </p:txBody>
      </p:sp>
      <p:pic>
        <p:nvPicPr>
          <p:cNvPr id="3" name="图片 2"/>
          <p:cNvPicPr>
            <a:picLocks noChangeAspect="1"/>
          </p:cNvPicPr>
          <p:nvPr/>
        </p:nvPicPr>
        <p:blipFill>
          <a:blip r:embed="rId2"/>
          <a:stretch>
            <a:fillRect/>
          </a:stretch>
        </p:blipFill>
        <p:spPr>
          <a:xfrm>
            <a:off x="635" y="0"/>
            <a:ext cx="9144000" cy="13817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占位符 66562"/>
          <p:cNvSpPr>
            <a:spLocks noGrp="1"/>
          </p:cNvSpPr>
          <p:nvPr>
            <p:ph idx="1"/>
          </p:nvPr>
        </p:nvSpPr>
        <p:spPr>
          <a:xfrm>
            <a:off x="1619250" y="1628777"/>
            <a:ext cx="6840538" cy="4752975"/>
          </a:xfrm>
        </p:spPr>
        <p:txBody>
          <a:bodyPr anchor="t"/>
          <a:lstStyle/>
          <a:p>
            <a:pPr>
              <a:lnSpc>
                <a:spcPct val="120000"/>
              </a:lnSpc>
              <a:buNone/>
            </a:pPr>
            <a:r>
              <a:rPr lang="zh-CN" altLang="en-US" sz="2000" b="1" dirty="0">
                <a:solidFill>
                  <a:srgbClr val="FF0000"/>
                </a:solidFill>
                <a:latin typeface="黑体" panose="02010609060101010101" pitchFamily="2" charset="-122"/>
              </a:rPr>
              <a:t>第四步：</a:t>
            </a:r>
            <a:r>
              <a:rPr lang="zh-CN" altLang="en-US" sz="2000" b="1" dirty="0">
                <a:latin typeface="黑体" panose="02010609060101010101" pitchFamily="2" charset="-122"/>
              </a:rPr>
              <a:t>针对关键的科学问题，引述文献中</a:t>
            </a:r>
            <a:r>
              <a:rPr lang="zh-CN" altLang="en-US" sz="2000" b="1" dirty="0">
                <a:solidFill>
                  <a:srgbClr val="FF0000"/>
                </a:solidFill>
                <a:latin typeface="黑体" panose="02010609060101010101" pitchFamily="2" charset="-122"/>
              </a:rPr>
              <a:t>蛛丝马迹的</a:t>
            </a:r>
          </a:p>
          <a:p>
            <a:pPr>
              <a:lnSpc>
                <a:spcPct val="120000"/>
              </a:lnSpc>
              <a:buNone/>
            </a:pPr>
            <a:r>
              <a:rPr lang="zh-CN" altLang="en-US" sz="2000" b="1" dirty="0">
                <a:solidFill>
                  <a:srgbClr val="FF0000"/>
                </a:solidFill>
                <a:latin typeface="黑体" panose="02010609060101010101" pitchFamily="2" charset="-122"/>
              </a:rPr>
              <a:t>证据</a:t>
            </a:r>
            <a:r>
              <a:rPr lang="zh-CN" altLang="en-US" sz="2000" b="1" dirty="0">
                <a:latin typeface="黑体" panose="02010609060101010101" pitchFamily="2" charset="-122"/>
              </a:rPr>
              <a:t>和</a:t>
            </a:r>
            <a:r>
              <a:rPr lang="zh-CN" altLang="en-US" sz="2000" b="1" dirty="0">
                <a:solidFill>
                  <a:srgbClr val="FF0000"/>
                </a:solidFill>
                <a:latin typeface="黑体" panose="02010609060101010101" pitchFamily="2" charset="-122"/>
              </a:rPr>
              <a:t>申请人前期工作基础提示</a:t>
            </a:r>
            <a:r>
              <a:rPr lang="zh-CN" altLang="en-US" sz="2000" b="1" dirty="0">
                <a:latin typeface="黑体" panose="02010609060101010101" pitchFamily="2" charset="-122"/>
              </a:rPr>
              <a:t>，提出“</a:t>
            </a:r>
            <a:r>
              <a:rPr lang="zh-CN" altLang="en-US" sz="2000" b="1" dirty="0">
                <a:solidFill>
                  <a:srgbClr val="008000"/>
                </a:solidFill>
                <a:latin typeface="黑体" panose="02010609060101010101" pitchFamily="2" charset="-122"/>
              </a:rPr>
              <a:t>科学假说</a:t>
            </a:r>
            <a:r>
              <a:rPr lang="zh-CN" altLang="en-US" sz="2000" b="1" dirty="0">
                <a:latin typeface="黑体" panose="02010609060101010101" pitchFamily="2" charset="-122"/>
              </a:rPr>
              <a:t>”。</a:t>
            </a:r>
          </a:p>
          <a:p>
            <a:pPr>
              <a:lnSpc>
                <a:spcPct val="120000"/>
              </a:lnSpc>
              <a:buNone/>
            </a:pPr>
            <a:r>
              <a:rPr lang="zh-CN" altLang="en-US" sz="2000" b="1" dirty="0">
                <a:solidFill>
                  <a:schemeClr val="hlink"/>
                </a:solidFill>
                <a:latin typeface="黑体" panose="02010609060101010101" pitchFamily="2" charset="-122"/>
              </a:rPr>
              <a:t>在分析存在问题的基础上，找出本课题研究领域中的空</a:t>
            </a:r>
          </a:p>
          <a:p>
            <a:pPr>
              <a:lnSpc>
                <a:spcPct val="120000"/>
              </a:lnSpc>
              <a:buNone/>
            </a:pPr>
            <a:r>
              <a:rPr lang="zh-CN" altLang="en-US" sz="2000" b="1" dirty="0">
                <a:solidFill>
                  <a:schemeClr val="hlink"/>
                </a:solidFill>
                <a:latin typeface="黑体" panose="02010609060101010101" pitchFamily="2" charset="-122"/>
              </a:rPr>
              <a:t>白点、未知数、焦点、难点、技术关键，确立本课题的</a:t>
            </a:r>
          </a:p>
          <a:p>
            <a:pPr>
              <a:lnSpc>
                <a:spcPct val="120000"/>
              </a:lnSpc>
              <a:buNone/>
            </a:pPr>
            <a:r>
              <a:rPr lang="zh-CN" altLang="en-US" sz="2000" b="1" dirty="0">
                <a:solidFill>
                  <a:schemeClr val="hlink"/>
                </a:solidFill>
                <a:latin typeface="黑体" panose="02010609060101010101" pitchFamily="2" charset="-122"/>
              </a:rPr>
              <a:t>着眼点，形成清晰严密、合乎逻辑的假说和设想。</a:t>
            </a:r>
          </a:p>
          <a:p>
            <a:pPr>
              <a:lnSpc>
                <a:spcPct val="120000"/>
              </a:lnSpc>
              <a:buNone/>
            </a:pPr>
            <a:r>
              <a:rPr lang="zh-CN" altLang="en-US" sz="2000" b="1" dirty="0">
                <a:solidFill>
                  <a:srgbClr val="FF0000"/>
                </a:solidFill>
                <a:latin typeface="黑体" panose="02010609060101010101" pitchFamily="2" charset="-122"/>
              </a:rPr>
              <a:t>第五步：</a:t>
            </a:r>
            <a:r>
              <a:rPr lang="zh-CN" altLang="en-US" sz="2000" b="1" dirty="0">
                <a:latin typeface="黑体" panose="02010609060101010101" pitchFamily="2" charset="-122"/>
              </a:rPr>
              <a:t>针对“科学假说”叙述研究思路。</a:t>
            </a:r>
            <a:r>
              <a:rPr lang="zh-CN" altLang="en-US" sz="2000" b="1" dirty="0">
                <a:solidFill>
                  <a:schemeClr val="hlink"/>
                </a:solidFill>
                <a:latin typeface="黑体" panose="02010609060101010101" pitchFamily="2" charset="-122"/>
              </a:rPr>
              <a:t>阐明你将使</a:t>
            </a:r>
          </a:p>
          <a:p>
            <a:pPr>
              <a:lnSpc>
                <a:spcPct val="120000"/>
              </a:lnSpc>
              <a:buNone/>
            </a:pPr>
            <a:r>
              <a:rPr lang="zh-CN" altLang="en-US" sz="2000" b="1" dirty="0">
                <a:solidFill>
                  <a:schemeClr val="hlink"/>
                </a:solidFill>
                <a:latin typeface="黑体" panose="02010609060101010101" pitchFamily="2" charset="-122"/>
              </a:rPr>
              <a:t>用何种技术条件和实验手段，来解决你所提出的问题，</a:t>
            </a:r>
          </a:p>
          <a:p>
            <a:pPr>
              <a:lnSpc>
                <a:spcPct val="120000"/>
              </a:lnSpc>
              <a:buNone/>
            </a:pPr>
            <a:r>
              <a:rPr lang="zh-CN" altLang="en-US" sz="2000" b="1" dirty="0">
                <a:solidFill>
                  <a:schemeClr val="hlink"/>
                </a:solidFill>
                <a:latin typeface="黑体" panose="02010609060101010101" pitchFamily="2" charset="-122"/>
              </a:rPr>
              <a:t>证实该假说或设想。</a:t>
            </a: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18</a:t>
            </a:fld>
            <a:endParaRPr lang="en-US" altLang="zh-CN" noProof="1"/>
          </a:p>
        </p:txBody>
      </p:sp>
      <p:sp>
        <p:nvSpPr>
          <p:cNvPr id="2" name="Rectangle 7"/>
          <p:cNvSpPr/>
          <p:nvPr/>
        </p:nvSpPr>
        <p:spPr>
          <a:xfrm>
            <a:off x="1018540" y="2524761"/>
            <a:ext cx="568960" cy="1754326"/>
          </a:xfrm>
          <a:prstGeom prst="rect">
            <a:avLst/>
          </a:prstGeom>
          <a:noFill/>
          <a:ln w="9525">
            <a:noFill/>
          </a:ln>
        </p:spPr>
        <p:txBody>
          <a:bodyPr wrap="square" anchor="t">
            <a:spAutoFit/>
          </a:bodyPr>
          <a:lstStyle/>
          <a:p>
            <a:r>
              <a:rPr lang="zh-CN" altLang="en-US" b="1" dirty="0">
                <a:solidFill>
                  <a:srgbClr val="3333FF"/>
                </a:solidFill>
                <a:latin typeface="华文行楷" panose="02010800040101010101" pitchFamily="2" charset="-122"/>
                <a:ea typeface="华文行楷" panose="02010800040101010101" pitchFamily="2" charset="-122"/>
              </a:rPr>
              <a:t>选题依据</a:t>
            </a:r>
            <a:r>
              <a:rPr lang="zh-CN" altLang="en-US" dirty="0">
                <a:solidFill>
                  <a:srgbClr val="3333FF"/>
                </a:solidFill>
                <a:latin typeface="华文行楷" panose="02010800040101010101" pitchFamily="2" charset="-122"/>
                <a:ea typeface="华文行楷" panose="02010800040101010101" pitchFamily="2" charset="-122"/>
              </a:rPr>
              <a:t> 撰写</a:t>
            </a:r>
          </a:p>
        </p:txBody>
      </p:sp>
      <p:pic>
        <p:nvPicPr>
          <p:cNvPr id="3" name="图片 2"/>
          <p:cNvPicPr>
            <a:picLocks noChangeAspect="1"/>
          </p:cNvPicPr>
          <p:nvPr/>
        </p:nvPicPr>
        <p:blipFill>
          <a:blip r:embed="rId2"/>
          <a:stretch>
            <a:fillRect/>
          </a:stretch>
        </p:blipFill>
        <p:spPr>
          <a:xfrm>
            <a:off x="0" y="0"/>
            <a:ext cx="9144000" cy="14935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7"/>
          <p:cNvSpPr/>
          <p:nvPr/>
        </p:nvSpPr>
        <p:spPr>
          <a:xfrm>
            <a:off x="1586865" y="1989457"/>
            <a:ext cx="6441440" cy="3744595"/>
          </a:xfrm>
          <a:prstGeom prst="rect">
            <a:avLst/>
          </a:prstGeom>
          <a:noFill/>
          <a:ln w="9525">
            <a:noFill/>
          </a:ln>
        </p:spPr>
        <p:txBody>
          <a:bodyPr anchor="t"/>
          <a:lstStyle/>
          <a:p>
            <a:pPr marL="469900" indent="-469900">
              <a:lnSpc>
                <a:spcPct val="125000"/>
              </a:lnSpc>
              <a:spcBef>
                <a:spcPct val="20000"/>
              </a:spcBef>
              <a:buClr>
                <a:schemeClr val="accent2"/>
              </a:buClr>
              <a:buFont typeface="Wingdings" panose="05000000000000000000" pitchFamily="2" charset="2"/>
            </a:pPr>
            <a:r>
              <a:rPr lang="zh-CN" altLang="en-US" sz="2000" b="1" dirty="0">
                <a:solidFill>
                  <a:srgbClr val="FF0000"/>
                </a:solidFill>
                <a:latin typeface="Times New Roman" panose="02020603050405020304" pitchFamily="18" charset="0"/>
              </a:rPr>
              <a:t>第六步：</a:t>
            </a:r>
            <a:r>
              <a:rPr lang="zh-CN" altLang="en-US" sz="2000" b="1" dirty="0">
                <a:latin typeface="Times New Roman" panose="02020603050405020304" pitchFamily="18" charset="0"/>
              </a:rPr>
              <a:t>点明该研究工作的意义或应用前景。</a:t>
            </a:r>
            <a:r>
              <a:rPr lang="zh-CN" altLang="en-US" sz="2000" b="1" dirty="0">
                <a:solidFill>
                  <a:schemeClr val="hlink"/>
                </a:solidFill>
                <a:latin typeface="Times New Roman" panose="02020603050405020304" pitchFamily="18" charset="0"/>
              </a:rPr>
              <a:t>你的</a:t>
            </a:r>
          </a:p>
          <a:p>
            <a:pPr marL="469900" indent="-469900">
              <a:lnSpc>
                <a:spcPct val="125000"/>
              </a:lnSpc>
              <a:spcBef>
                <a:spcPct val="20000"/>
              </a:spcBef>
              <a:buClr>
                <a:schemeClr val="accent2"/>
              </a:buClr>
              <a:buFont typeface="Wingdings" panose="05000000000000000000" pitchFamily="2" charset="2"/>
            </a:pPr>
            <a:r>
              <a:rPr lang="zh-CN" altLang="en-US" sz="2000" b="1" dirty="0">
                <a:solidFill>
                  <a:schemeClr val="hlink"/>
                </a:solidFill>
                <a:latin typeface="Times New Roman" panose="02020603050405020304" pitchFamily="18" charset="0"/>
              </a:rPr>
              <a:t>研究工作将会在理论或实际应用中解决什么问题，</a:t>
            </a:r>
          </a:p>
          <a:p>
            <a:pPr marL="469900" indent="-469900">
              <a:lnSpc>
                <a:spcPct val="125000"/>
              </a:lnSpc>
              <a:spcBef>
                <a:spcPct val="20000"/>
              </a:spcBef>
              <a:buClr>
                <a:schemeClr val="accent2"/>
              </a:buClr>
              <a:buFont typeface="Wingdings" panose="05000000000000000000" pitchFamily="2" charset="2"/>
            </a:pPr>
            <a:r>
              <a:rPr lang="zh-CN" altLang="en-US" sz="2000" b="1" dirty="0">
                <a:solidFill>
                  <a:schemeClr val="hlink"/>
                </a:solidFill>
                <a:latin typeface="Times New Roman" panose="02020603050405020304" pitchFamily="18" charset="0"/>
              </a:rPr>
              <a:t>将会给本领域贡献什么，增加哪些新的认识，对学</a:t>
            </a:r>
          </a:p>
          <a:p>
            <a:pPr marL="469900" indent="-469900">
              <a:lnSpc>
                <a:spcPct val="125000"/>
              </a:lnSpc>
              <a:spcBef>
                <a:spcPct val="20000"/>
              </a:spcBef>
              <a:buClr>
                <a:schemeClr val="accent2"/>
              </a:buClr>
              <a:buFont typeface="Wingdings" panose="05000000000000000000" pitchFamily="2" charset="2"/>
            </a:pPr>
            <a:r>
              <a:rPr lang="zh-CN" altLang="en-US" sz="2000" b="1" dirty="0">
                <a:solidFill>
                  <a:schemeClr val="hlink"/>
                </a:solidFill>
                <a:latin typeface="Times New Roman" panose="02020603050405020304" pitchFamily="18" charset="0"/>
              </a:rPr>
              <a:t>术理论或国民经济和社会发展起到什么样的作用及</a:t>
            </a:r>
          </a:p>
          <a:p>
            <a:pPr marL="469900" indent="-469900">
              <a:lnSpc>
                <a:spcPct val="125000"/>
              </a:lnSpc>
              <a:spcBef>
                <a:spcPct val="20000"/>
              </a:spcBef>
              <a:buClr>
                <a:schemeClr val="accent2"/>
              </a:buClr>
              <a:buFont typeface="Wingdings" panose="05000000000000000000" pitchFamily="2" charset="2"/>
            </a:pPr>
            <a:r>
              <a:rPr lang="zh-CN" altLang="en-US" sz="2000" b="1" dirty="0">
                <a:solidFill>
                  <a:schemeClr val="hlink"/>
                </a:solidFill>
                <a:latin typeface="Times New Roman" panose="02020603050405020304" pitchFamily="18" charset="0"/>
              </a:rPr>
              <a:t>具有多大价值。</a:t>
            </a:r>
          </a:p>
          <a:p>
            <a:pPr marL="469900" indent="-469900">
              <a:lnSpc>
                <a:spcPct val="125000"/>
              </a:lnSpc>
              <a:spcBef>
                <a:spcPct val="20000"/>
              </a:spcBef>
              <a:buClr>
                <a:schemeClr val="accent2"/>
              </a:buClr>
              <a:buFont typeface="Wingdings" panose="05000000000000000000" pitchFamily="2" charset="2"/>
            </a:pPr>
            <a:r>
              <a:rPr lang="zh-CN" altLang="en-US" sz="2000" b="1" dirty="0">
                <a:solidFill>
                  <a:srgbClr val="FF0000"/>
                </a:solidFill>
                <a:latin typeface="Times New Roman" panose="02020603050405020304" pitchFamily="18" charset="0"/>
              </a:rPr>
              <a:t>第七步：</a:t>
            </a:r>
            <a:r>
              <a:rPr lang="zh-CN" altLang="en-US" sz="2000" b="1" dirty="0">
                <a:latin typeface="Times New Roman" panose="02020603050405020304" pitchFamily="18" charset="0"/>
              </a:rPr>
              <a:t>参考文献：权威、新（近</a:t>
            </a:r>
            <a:r>
              <a:rPr lang="en-US" altLang="zh-CN" sz="2000" b="1">
                <a:latin typeface="Times New Roman" panose="02020603050405020304" pitchFamily="18" charset="0"/>
              </a:rPr>
              <a:t>5</a:t>
            </a:r>
            <a:r>
              <a:rPr lang="zh-CN" altLang="en-US" sz="2000" b="1" dirty="0">
                <a:latin typeface="Times New Roman" panose="02020603050405020304" pitchFamily="18" charset="0"/>
              </a:rPr>
              <a:t>年内） 、领域大牛方向小牛的文献尽量照顾到，不自引，</a:t>
            </a:r>
            <a:r>
              <a:rPr lang="zh-CN" altLang="en-US" sz="2000" b="1" dirty="0">
                <a:solidFill>
                  <a:srgbClr val="FF0000"/>
                </a:solidFill>
                <a:latin typeface="Times New Roman" panose="02020603050405020304" pitchFamily="18" charset="0"/>
              </a:rPr>
              <a:t>尤其是青年基金回避自引</a:t>
            </a:r>
            <a:r>
              <a:rPr lang="zh-CN" altLang="en-US" sz="2000" b="1" dirty="0">
                <a:latin typeface="Times New Roman" panose="02020603050405020304" pitchFamily="18" charset="0"/>
              </a:rPr>
              <a:t>。（</a:t>
            </a:r>
            <a:r>
              <a:rPr lang="en-US" altLang="zh-CN" sz="2000" b="1">
                <a:latin typeface="Times New Roman" panose="02020603050405020304" pitchFamily="18" charset="0"/>
              </a:rPr>
              <a:t>10</a:t>
            </a:r>
            <a:r>
              <a:rPr lang="zh-CN" altLang="en-US" sz="2000" b="1" dirty="0">
                <a:latin typeface="Times New Roman" panose="02020603050405020304" pitchFamily="18" charset="0"/>
              </a:rPr>
              <a:t>～</a:t>
            </a:r>
            <a:r>
              <a:rPr lang="en-US" altLang="zh-CN" sz="2000" b="1">
                <a:latin typeface="Times New Roman" panose="02020603050405020304" pitchFamily="18" charset="0"/>
              </a:rPr>
              <a:t>15</a:t>
            </a:r>
            <a:r>
              <a:rPr lang="zh-CN" altLang="en-US" sz="2000" b="1" dirty="0">
                <a:latin typeface="Times New Roman" panose="02020603050405020304" pitchFamily="18" charset="0"/>
              </a:rPr>
              <a:t>条左右，不要太多）。</a:t>
            </a:r>
          </a:p>
        </p:txBody>
      </p:sp>
      <p:sp>
        <p:nvSpPr>
          <p:cNvPr id="2" name="Rectangle 7"/>
          <p:cNvSpPr/>
          <p:nvPr/>
        </p:nvSpPr>
        <p:spPr>
          <a:xfrm>
            <a:off x="1018540" y="2524761"/>
            <a:ext cx="568960" cy="1754326"/>
          </a:xfrm>
          <a:prstGeom prst="rect">
            <a:avLst/>
          </a:prstGeom>
          <a:noFill/>
          <a:ln w="9525">
            <a:noFill/>
          </a:ln>
        </p:spPr>
        <p:txBody>
          <a:bodyPr wrap="square" anchor="t">
            <a:spAutoFit/>
          </a:bodyPr>
          <a:lstStyle/>
          <a:p>
            <a:r>
              <a:rPr lang="zh-CN" altLang="en-US" b="1" dirty="0">
                <a:solidFill>
                  <a:srgbClr val="3333FF"/>
                </a:solidFill>
                <a:latin typeface="华文行楷" panose="02010800040101010101" pitchFamily="2" charset="-122"/>
                <a:ea typeface="华文行楷" panose="02010800040101010101" pitchFamily="2" charset="-122"/>
              </a:rPr>
              <a:t>选题依据</a:t>
            </a:r>
            <a:r>
              <a:rPr lang="zh-CN" altLang="en-US" dirty="0">
                <a:solidFill>
                  <a:srgbClr val="3333FF"/>
                </a:solidFill>
                <a:latin typeface="华文行楷" panose="02010800040101010101" pitchFamily="2" charset="-122"/>
                <a:ea typeface="华文行楷" panose="02010800040101010101" pitchFamily="2" charset="-122"/>
              </a:rPr>
              <a:t> 撰写</a:t>
            </a:r>
          </a:p>
        </p:txBody>
      </p:sp>
      <p:pic>
        <p:nvPicPr>
          <p:cNvPr id="3" name="图片 2"/>
          <p:cNvPicPr>
            <a:picLocks noChangeAspect="1"/>
          </p:cNvPicPr>
          <p:nvPr/>
        </p:nvPicPr>
        <p:blipFill>
          <a:blip r:embed="rId2"/>
          <a:stretch>
            <a:fillRect/>
          </a:stretch>
        </p:blipFill>
        <p:spPr>
          <a:xfrm>
            <a:off x="635" y="0"/>
            <a:ext cx="9144000" cy="1484630"/>
          </a:xfrm>
          <a:prstGeom prst="rect">
            <a:avLst/>
          </a:prstGeom>
        </p:spPr>
      </p:pic>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19</a:t>
            </a:fld>
            <a:endParaRPr lang="en-US" altLang="zh-CN" noProof="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4"/>
          <p:cNvSpPr txBox="1"/>
          <p:nvPr/>
        </p:nvSpPr>
        <p:spPr>
          <a:xfrm>
            <a:off x="2259648" y="936625"/>
            <a:ext cx="3886200" cy="579438"/>
          </a:xfrm>
          <a:prstGeom prst="rect">
            <a:avLst/>
          </a:prstGeom>
          <a:noFill/>
          <a:ln w="9525">
            <a:noFill/>
          </a:ln>
        </p:spPr>
        <p:txBody>
          <a:bodyPr anchor="t">
            <a:spAutoFit/>
          </a:bodyPr>
          <a:lstStyle/>
          <a:p>
            <a:pPr algn="ctr">
              <a:spcBef>
                <a:spcPct val="50000"/>
              </a:spcBef>
            </a:pPr>
            <a:r>
              <a:rPr lang="zh-CN" altLang="en-US" sz="3200" dirty="0">
                <a:latin typeface="Times New Roman" panose="02020603050405020304" pitchFamily="18" charset="0"/>
                <a:ea typeface="华文行楷" panose="02010800040101010101" pitchFamily="2" charset="-122"/>
              </a:rPr>
              <a:t>报告提纲</a:t>
            </a:r>
          </a:p>
        </p:txBody>
      </p:sp>
      <p:grpSp>
        <p:nvGrpSpPr>
          <p:cNvPr id="4098" name="Group 5"/>
          <p:cNvGrpSpPr/>
          <p:nvPr/>
        </p:nvGrpSpPr>
        <p:grpSpPr>
          <a:xfrm>
            <a:off x="539750" y="2205040"/>
            <a:ext cx="8064500" cy="720725"/>
            <a:chOff x="480" y="864"/>
            <a:chExt cx="960" cy="288"/>
          </a:xfrm>
        </p:grpSpPr>
        <p:sp>
          <p:nvSpPr>
            <p:cNvPr id="4099" name="Oval 6"/>
            <p:cNvSpPr/>
            <p:nvPr/>
          </p:nvSpPr>
          <p:spPr>
            <a:xfrm>
              <a:off x="480" y="864"/>
              <a:ext cx="960" cy="288"/>
            </a:xfrm>
            <a:prstGeom prst="ellipse">
              <a:avLst/>
            </a:prstGeom>
            <a:gradFill rotWithShape="0">
              <a:gsLst>
                <a:gs pos="0">
                  <a:schemeClr val="bg1"/>
                </a:gs>
                <a:gs pos="100000">
                  <a:srgbClr val="CCFFCC"/>
                </a:gs>
              </a:gsLst>
              <a:path path="shape">
                <a:fillToRect l="50000" t="50000" r="50000" b="50000"/>
              </a:path>
              <a:tileRect/>
            </a:gradFill>
            <a:ln w="19050" cap="flat" cmpd="sng">
              <a:solidFill>
                <a:srgbClr val="FF0000"/>
              </a:solidFill>
              <a:prstDash val="solid"/>
              <a:round/>
              <a:headEnd type="none" w="med" len="med"/>
              <a:tailEnd type="none" w="med" len="med"/>
            </a:ln>
          </p:spPr>
          <p:txBody>
            <a:bodyPr wrap="none" anchor="ctr"/>
            <a:lstStyle/>
            <a:p>
              <a:endParaRPr lang="zh-CN" altLang="en-US" dirty="0"/>
            </a:p>
          </p:txBody>
        </p:sp>
        <p:sp>
          <p:nvSpPr>
            <p:cNvPr id="4100" name="Text Box 7"/>
            <p:cNvSpPr txBox="1"/>
            <p:nvPr/>
          </p:nvSpPr>
          <p:spPr>
            <a:xfrm>
              <a:off x="672" y="912"/>
              <a:ext cx="576" cy="147"/>
            </a:xfrm>
            <a:prstGeom prst="rect">
              <a:avLst/>
            </a:prstGeom>
            <a:noFill/>
            <a:ln w="9525">
              <a:noFill/>
            </a:ln>
          </p:spPr>
          <p:txBody>
            <a:bodyPr anchor="t">
              <a:spAutoFit/>
            </a:bodyPr>
            <a:lstStyle/>
            <a:p>
              <a:pPr algn="ctr">
                <a:spcBef>
                  <a:spcPct val="50000"/>
                </a:spcBef>
              </a:pPr>
              <a:endParaRPr lang="zh-CN" altLang="zh-CN" b="1" dirty="0">
                <a:solidFill>
                  <a:srgbClr val="006600"/>
                </a:solidFill>
                <a:latin typeface="Times New Roman" panose="02020603050405020304" pitchFamily="18" charset="0"/>
                <a:ea typeface="华文新魏" panose="02010800040101010101" pitchFamily="2" charset="-122"/>
              </a:endParaRPr>
            </a:p>
          </p:txBody>
        </p:sp>
      </p:grpSp>
      <p:sp>
        <p:nvSpPr>
          <p:cNvPr id="4101" name="Rectangle 8"/>
          <p:cNvSpPr/>
          <p:nvPr/>
        </p:nvSpPr>
        <p:spPr>
          <a:xfrm>
            <a:off x="2152652" y="2381885"/>
            <a:ext cx="4327525" cy="368300"/>
          </a:xfrm>
          <a:prstGeom prst="rect">
            <a:avLst/>
          </a:prstGeom>
          <a:noFill/>
          <a:ln w="9525">
            <a:noFill/>
          </a:ln>
        </p:spPr>
        <p:txBody>
          <a:bodyPr wrap="square" anchor="t">
            <a:spAutoFit/>
          </a:bodyPr>
          <a:lstStyle/>
          <a:p>
            <a:r>
              <a:rPr lang="en-US" altLang="zh-CN" b="1" dirty="0">
                <a:solidFill>
                  <a:srgbClr val="FF0000"/>
                </a:solidFill>
                <a:latin typeface="Arial" panose="020B0604020202020204" pitchFamily="34" charset="0"/>
              </a:rPr>
              <a:t>    </a:t>
            </a:r>
            <a:r>
              <a:rPr lang="zh-CN" altLang="en-US" b="1" dirty="0">
                <a:solidFill>
                  <a:srgbClr val="FF0000"/>
                </a:solidFill>
                <a:latin typeface="Arial" panose="020B0604020202020204" pitchFamily="34" charset="0"/>
              </a:rPr>
              <a:t>如何写好一个本子，画好一副蓝图</a:t>
            </a:r>
          </a:p>
        </p:txBody>
      </p:sp>
      <p:grpSp>
        <p:nvGrpSpPr>
          <p:cNvPr id="4102" name="Group 9"/>
          <p:cNvGrpSpPr/>
          <p:nvPr/>
        </p:nvGrpSpPr>
        <p:grpSpPr>
          <a:xfrm>
            <a:off x="611190" y="5013327"/>
            <a:ext cx="8135937" cy="792163"/>
            <a:chOff x="480" y="864"/>
            <a:chExt cx="960" cy="288"/>
          </a:xfrm>
        </p:grpSpPr>
        <p:sp>
          <p:nvSpPr>
            <p:cNvPr id="4103" name="Oval 10"/>
            <p:cNvSpPr/>
            <p:nvPr/>
          </p:nvSpPr>
          <p:spPr>
            <a:xfrm>
              <a:off x="480" y="864"/>
              <a:ext cx="960" cy="288"/>
            </a:xfrm>
            <a:prstGeom prst="ellipse">
              <a:avLst/>
            </a:prstGeom>
            <a:solidFill>
              <a:srgbClr val="00FFFF"/>
            </a:solidFill>
            <a:ln w="19050" cap="flat" cmpd="sng">
              <a:solidFill>
                <a:srgbClr val="006600"/>
              </a:solidFill>
              <a:prstDash val="solid"/>
              <a:round/>
              <a:headEnd type="none" w="med" len="med"/>
              <a:tailEnd type="none" w="med" len="med"/>
            </a:ln>
          </p:spPr>
          <p:txBody>
            <a:bodyPr wrap="none" anchor="ctr"/>
            <a:lstStyle/>
            <a:p>
              <a:endParaRPr lang="zh-CN" altLang="en-US" dirty="0"/>
            </a:p>
          </p:txBody>
        </p:sp>
        <p:sp>
          <p:nvSpPr>
            <p:cNvPr id="4104" name="Text Box 11"/>
            <p:cNvSpPr txBox="1"/>
            <p:nvPr/>
          </p:nvSpPr>
          <p:spPr>
            <a:xfrm>
              <a:off x="633" y="942"/>
              <a:ext cx="576" cy="134"/>
            </a:xfrm>
            <a:prstGeom prst="rect">
              <a:avLst/>
            </a:prstGeom>
            <a:noFill/>
            <a:ln w="9525">
              <a:noFill/>
            </a:ln>
          </p:spPr>
          <p:txBody>
            <a:bodyPr anchor="t">
              <a:spAutoFit/>
            </a:bodyPr>
            <a:lstStyle/>
            <a:p>
              <a:pPr algn="ctr">
                <a:spcBef>
                  <a:spcPct val="50000"/>
                </a:spcBef>
              </a:pPr>
              <a:r>
                <a:rPr lang="zh-CN" altLang="en-US" b="1" dirty="0">
                  <a:solidFill>
                    <a:srgbClr val="0033CC"/>
                  </a:solidFill>
                  <a:latin typeface="Arial" panose="020B0604020202020204" pitchFamily="34" charset="0"/>
                </a:rPr>
                <a:t>科研工作的点滴体会</a:t>
              </a:r>
            </a:p>
          </p:txBody>
        </p:sp>
      </p:grpSp>
      <p:grpSp>
        <p:nvGrpSpPr>
          <p:cNvPr id="4105" name="Group 12"/>
          <p:cNvGrpSpPr/>
          <p:nvPr/>
        </p:nvGrpSpPr>
        <p:grpSpPr>
          <a:xfrm>
            <a:off x="717215" y="3500438"/>
            <a:ext cx="7920037" cy="792162"/>
            <a:chOff x="484" y="864"/>
            <a:chExt cx="960" cy="288"/>
          </a:xfrm>
        </p:grpSpPr>
        <p:sp>
          <p:nvSpPr>
            <p:cNvPr id="4106" name="Oval 13"/>
            <p:cNvSpPr/>
            <p:nvPr/>
          </p:nvSpPr>
          <p:spPr>
            <a:xfrm>
              <a:off x="484" y="864"/>
              <a:ext cx="960" cy="288"/>
            </a:xfrm>
            <a:prstGeom prst="ellipse">
              <a:avLst/>
            </a:prstGeom>
            <a:solidFill>
              <a:srgbClr val="FFFF00"/>
            </a:solidFill>
            <a:ln w="19050" cap="flat" cmpd="sng">
              <a:solidFill>
                <a:srgbClr val="008000"/>
              </a:solidFill>
              <a:prstDash val="solid"/>
              <a:round/>
              <a:headEnd type="none" w="med" len="med"/>
              <a:tailEnd type="none" w="med" len="med"/>
            </a:ln>
          </p:spPr>
          <p:txBody>
            <a:bodyPr wrap="none" anchor="ctr"/>
            <a:lstStyle/>
            <a:p>
              <a:endParaRPr lang="zh-CN" altLang="en-US" dirty="0"/>
            </a:p>
          </p:txBody>
        </p:sp>
        <p:sp>
          <p:nvSpPr>
            <p:cNvPr id="4107" name="Text Box 14"/>
            <p:cNvSpPr txBox="1"/>
            <p:nvPr/>
          </p:nvSpPr>
          <p:spPr>
            <a:xfrm>
              <a:off x="609" y="913"/>
              <a:ext cx="557" cy="134"/>
            </a:xfrm>
            <a:prstGeom prst="rect">
              <a:avLst/>
            </a:prstGeom>
            <a:noFill/>
            <a:ln w="9525">
              <a:noFill/>
            </a:ln>
          </p:spPr>
          <p:txBody>
            <a:bodyPr wrap="square" anchor="t">
              <a:spAutoFit/>
            </a:bodyPr>
            <a:lstStyle/>
            <a:p>
              <a:pPr algn="ctr">
                <a:spcBef>
                  <a:spcPct val="20000"/>
                </a:spcBef>
                <a:buClr>
                  <a:schemeClr val="hlink"/>
                </a:buClr>
                <a:buSzPct val="75000"/>
                <a:buFont typeface="Wingdings" panose="05000000000000000000" pitchFamily="2" charset="2"/>
              </a:pPr>
              <a:r>
                <a:rPr lang="en-US" altLang="zh-CN" b="1" dirty="0">
                  <a:solidFill>
                    <a:srgbClr val="0033CC"/>
                  </a:solidFill>
                  <a:latin typeface="Arial" panose="020B0604020202020204" pitchFamily="34" charset="0"/>
                </a:rPr>
                <a:t>         </a:t>
              </a:r>
              <a:r>
                <a:rPr lang="zh-CN" altLang="en-US" b="1" dirty="0">
                  <a:solidFill>
                    <a:srgbClr val="0033CC"/>
                  </a:solidFill>
                  <a:latin typeface="Arial" panose="020B0604020202020204" pitchFamily="34" charset="0"/>
                </a:rPr>
                <a:t>本子中常见的问题有哪些</a:t>
              </a:r>
              <a:endParaRPr lang="en-US" altLang="zh-CN" b="1" dirty="0">
                <a:solidFill>
                  <a:srgbClr val="0033CC"/>
                </a:solidFill>
                <a:latin typeface="Arial" panose="020B0604020202020204" pitchFamily="34" charset="0"/>
              </a:endParaRPr>
            </a:p>
          </p:txBody>
        </p:sp>
      </p:grpSp>
      <p:pic>
        <p:nvPicPr>
          <p:cNvPr id="3" name="图片 2"/>
          <p:cNvPicPr>
            <a:picLocks noChangeAspect="1"/>
          </p:cNvPicPr>
          <p:nvPr/>
        </p:nvPicPr>
        <p:blipFill>
          <a:blip r:embed="rId2"/>
          <a:stretch>
            <a:fillRect/>
          </a:stretch>
        </p:blipFill>
        <p:spPr>
          <a:xfrm>
            <a:off x="635" y="2"/>
            <a:ext cx="9144000" cy="936625"/>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a:t>
            </a:fld>
            <a:endParaRPr lang="en-US" altLang="zh-CN" noProof="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8"/>
          <p:cNvSpPr/>
          <p:nvPr/>
        </p:nvSpPr>
        <p:spPr>
          <a:xfrm>
            <a:off x="1258890" y="1916115"/>
            <a:ext cx="7056437" cy="4103687"/>
          </a:xfrm>
          <a:prstGeom prst="rect">
            <a:avLst/>
          </a:prstGeom>
          <a:noFill/>
          <a:ln w="9525">
            <a:noFill/>
          </a:ln>
        </p:spPr>
        <p:txBody>
          <a:bodyPr anchor="t"/>
          <a:lstStyle/>
          <a:p>
            <a:pPr marL="469900" indent="-469900">
              <a:lnSpc>
                <a:spcPct val="90000"/>
              </a:lnSpc>
              <a:spcBef>
                <a:spcPct val="20000"/>
              </a:spcBef>
              <a:buClr>
                <a:schemeClr val="accent2"/>
              </a:buClr>
              <a:buFont typeface="Wingdings" panose="05000000000000000000" pitchFamily="2" charset="2"/>
            </a:pPr>
            <a:r>
              <a:rPr lang="en-US" altLang="zh-CN" sz="2000" b="1" u="sng" dirty="0">
                <a:solidFill>
                  <a:srgbClr val="3333FF"/>
                </a:solidFill>
                <a:latin typeface="宋体" panose="02010600030101010101" pitchFamily="2" charset="-122"/>
              </a:rPr>
              <a:t>1</a:t>
            </a:r>
            <a:r>
              <a:rPr lang="zh-CN" altLang="en-US" sz="2000" b="1" u="sng" dirty="0">
                <a:solidFill>
                  <a:srgbClr val="3333FF"/>
                </a:solidFill>
                <a:latin typeface="宋体" panose="02010600030101010101" pitchFamily="2" charset="-122"/>
              </a:rPr>
              <a:t>、格式清晰、逻辑合理。</a:t>
            </a:r>
            <a:r>
              <a:rPr lang="zh-CN" altLang="en-US" sz="2000" b="1" dirty="0">
                <a:latin typeface="宋体" panose="02010600030101010101" pitchFamily="2" charset="-122"/>
              </a:rPr>
              <a:t>能让评议专家对你要阐明的项目研</a:t>
            </a:r>
          </a:p>
          <a:p>
            <a:pPr marL="469900" indent="-469900">
              <a:lnSpc>
                <a:spcPct val="9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究意义、国内外研究现状和研究目标一目了然。对研究意义</a:t>
            </a:r>
          </a:p>
          <a:p>
            <a:pPr marL="469900" indent="-469900">
              <a:lnSpc>
                <a:spcPct val="9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的叙述要简明扼要，叙述恰当，</a:t>
            </a:r>
            <a:r>
              <a:rPr lang="zh-CN" altLang="en-US" sz="2000" b="1" dirty="0">
                <a:solidFill>
                  <a:srgbClr val="FF0000"/>
                </a:solidFill>
                <a:latin typeface="宋体" panose="02010600030101010101" pitchFamily="2" charset="-122"/>
              </a:rPr>
              <a:t>是“填补空白”、“国内首</a:t>
            </a:r>
          </a:p>
          <a:p>
            <a:pPr marL="469900" indent="-469900">
              <a:lnSpc>
                <a:spcPct val="90000"/>
              </a:lnSpc>
              <a:spcBef>
                <a:spcPct val="20000"/>
              </a:spcBef>
              <a:buClr>
                <a:schemeClr val="accent2"/>
              </a:buClr>
              <a:buFont typeface="Wingdings" panose="05000000000000000000" pitchFamily="2" charset="2"/>
            </a:pPr>
            <a:r>
              <a:rPr lang="zh-CN" altLang="en-US" sz="2000" b="1" dirty="0">
                <a:solidFill>
                  <a:srgbClr val="FF0000"/>
                </a:solidFill>
                <a:latin typeface="宋体" panose="02010600030101010101" pitchFamily="2" charset="-122"/>
              </a:rPr>
              <a:t>创”，还是“国际领先”</a:t>
            </a:r>
            <a:r>
              <a:rPr lang="zh-CN" altLang="en-US" sz="2000" b="1" dirty="0">
                <a:latin typeface="宋体" panose="02010600030101010101" pitchFamily="2" charset="-122"/>
              </a:rPr>
              <a:t>，用语一定要谨慎，实事求是。</a:t>
            </a:r>
          </a:p>
          <a:p>
            <a:pPr marL="469900" indent="-469900">
              <a:lnSpc>
                <a:spcPct val="90000"/>
              </a:lnSpc>
              <a:spcBef>
                <a:spcPct val="20000"/>
              </a:spcBef>
              <a:buClr>
                <a:schemeClr val="accent2"/>
              </a:buClr>
              <a:buFont typeface="Wingdings" panose="05000000000000000000" pitchFamily="2" charset="2"/>
            </a:pPr>
            <a:r>
              <a:rPr lang="en-US" altLang="zh-CN" sz="2000" b="1" dirty="0">
                <a:solidFill>
                  <a:srgbClr val="FF0000"/>
                </a:solidFill>
                <a:latin typeface="宋体" panose="02010600030101010101" pitchFamily="2" charset="-122"/>
              </a:rPr>
              <a:t>2</a:t>
            </a:r>
            <a:r>
              <a:rPr lang="zh-CN" altLang="en-US" sz="2000" b="1" dirty="0">
                <a:solidFill>
                  <a:srgbClr val="FF0000"/>
                </a:solidFill>
                <a:latin typeface="宋体" panose="02010600030101010101" pitchFamily="2" charset="-122"/>
              </a:rPr>
              <a:t>、</a:t>
            </a:r>
            <a:r>
              <a:rPr lang="zh-CN" altLang="en-US" sz="2000" b="1" dirty="0">
                <a:latin typeface="宋体" panose="02010600030101010101" pitchFamily="2" charset="-122"/>
              </a:rPr>
              <a:t>对国内外研究现状的分析要全面、透彻；对提出的研究目</a:t>
            </a:r>
          </a:p>
          <a:p>
            <a:pPr marL="469900" indent="-469900">
              <a:lnSpc>
                <a:spcPct val="9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标要合理、适当，避免太分散。</a:t>
            </a:r>
          </a:p>
          <a:p>
            <a:pPr marL="469900" indent="-469900">
              <a:lnSpc>
                <a:spcPct val="90000"/>
              </a:lnSpc>
              <a:spcBef>
                <a:spcPct val="20000"/>
              </a:spcBef>
              <a:buClr>
                <a:schemeClr val="accent2"/>
              </a:buClr>
              <a:buFont typeface="Wingdings" panose="05000000000000000000" pitchFamily="2" charset="2"/>
            </a:pPr>
            <a:r>
              <a:rPr lang="en-US" altLang="zh-CN" sz="2000" b="1" dirty="0">
                <a:solidFill>
                  <a:srgbClr val="FF0000"/>
                </a:solidFill>
                <a:latin typeface="宋体" panose="02010600030101010101" pitchFamily="2" charset="-122"/>
              </a:rPr>
              <a:t>3</a:t>
            </a:r>
            <a:r>
              <a:rPr lang="zh-CN" altLang="en-US" sz="2000" b="1" dirty="0">
                <a:solidFill>
                  <a:srgbClr val="FF0000"/>
                </a:solidFill>
                <a:latin typeface="宋体" panose="02010600030101010101" pitchFamily="2" charset="-122"/>
              </a:rPr>
              <a:t>、</a:t>
            </a:r>
            <a:r>
              <a:rPr lang="zh-CN" altLang="en-US" sz="2000" b="1" dirty="0">
                <a:latin typeface="宋体" panose="02010600030101010101" pitchFamily="2" charset="-122"/>
              </a:rPr>
              <a:t>对理论依据的推测和假设必须严谨、科学，特别是对创新</a:t>
            </a:r>
          </a:p>
          <a:p>
            <a:pPr marL="469900" indent="-469900">
              <a:lnSpc>
                <a:spcPct val="9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性内容的提出和分析，必须考虑到其理由的充分和合理。</a:t>
            </a:r>
          </a:p>
          <a:p>
            <a:pPr marL="469900" indent="-469900">
              <a:lnSpc>
                <a:spcPct val="90000"/>
              </a:lnSpc>
              <a:spcBef>
                <a:spcPct val="20000"/>
              </a:spcBef>
              <a:buClr>
                <a:schemeClr val="accent2"/>
              </a:buClr>
              <a:buFont typeface="Wingdings" panose="05000000000000000000" pitchFamily="2" charset="2"/>
            </a:pPr>
            <a:r>
              <a:rPr lang="en-US" altLang="zh-CN" sz="2000" b="1" dirty="0">
                <a:solidFill>
                  <a:srgbClr val="FF0000"/>
                </a:solidFill>
                <a:latin typeface="宋体" panose="02010600030101010101" pitchFamily="2" charset="-122"/>
              </a:rPr>
              <a:t>4</a:t>
            </a:r>
            <a:r>
              <a:rPr lang="zh-CN" altLang="en-US" sz="2000" b="1" dirty="0">
                <a:solidFill>
                  <a:srgbClr val="FF0000"/>
                </a:solidFill>
                <a:latin typeface="宋体" panose="02010600030101010101" pitchFamily="2" charset="-122"/>
              </a:rPr>
              <a:t>、</a:t>
            </a:r>
            <a:r>
              <a:rPr lang="zh-CN" altLang="en-US" sz="2000" b="1" dirty="0">
                <a:latin typeface="宋体" panose="02010600030101010101" pitchFamily="2" charset="-122"/>
              </a:rPr>
              <a:t>语言要科学、准确，切忌含糊。</a:t>
            </a:r>
          </a:p>
          <a:p>
            <a:pPr marL="469900" indent="-469900">
              <a:lnSpc>
                <a:spcPct val="90000"/>
              </a:lnSpc>
              <a:spcBef>
                <a:spcPct val="20000"/>
              </a:spcBef>
              <a:buClr>
                <a:schemeClr val="accent2"/>
              </a:buClr>
              <a:buFont typeface="Wingdings" panose="05000000000000000000" pitchFamily="2" charset="2"/>
            </a:pPr>
            <a:r>
              <a:rPr lang="en-US" altLang="zh-CN" sz="2000" b="1" dirty="0">
                <a:solidFill>
                  <a:srgbClr val="FF0000"/>
                </a:solidFill>
                <a:latin typeface="宋体" panose="02010600030101010101" pitchFamily="2" charset="-122"/>
              </a:rPr>
              <a:t>5</a:t>
            </a:r>
            <a:r>
              <a:rPr lang="zh-CN" altLang="en-US" sz="2000" b="1" dirty="0">
                <a:solidFill>
                  <a:srgbClr val="FF0000"/>
                </a:solidFill>
                <a:latin typeface="宋体" panose="02010600030101010101" pitchFamily="2" charset="-122"/>
              </a:rPr>
              <a:t>、</a:t>
            </a:r>
            <a:r>
              <a:rPr lang="zh-CN" altLang="en-US" sz="2000" b="1" dirty="0">
                <a:latin typeface="宋体" panose="02010600030101010101" pitchFamily="2" charset="-122"/>
              </a:rPr>
              <a:t>设立小标题，分段渐进，环环相扣，可读性要强。</a:t>
            </a:r>
          </a:p>
          <a:p>
            <a:pPr marL="469900" indent="-469900">
              <a:lnSpc>
                <a:spcPct val="90000"/>
              </a:lnSpc>
              <a:spcBef>
                <a:spcPct val="20000"/>
              </a:spcBef>
              <a:buClr>
                <a:schemeClr val="accent2"/>
              </a:buClr>
              <a:buFont typeface="Wingdings" panose="05000000000000000000" pitchFamily="2" charset="2"/>
            </a:pPr>
            <a:r>
              <a:rPr lang="en-US" altLang="zh-CN" sz="2000" b="1" dirty="0">
                <a:solidFill>
                  <a:srgbClr val="FF0000"/>
                </a:solidFill>
                <a:latin typeface="宋体" panose="02010600030101010101" pitchFamily="2" charset="-122"/>
              </a:rPr>
              <a:t>6</a:t>
            </a:r>
            <a:r>
              <a:rPr lang="zh-CN" altLang="en-US" sz="2000" b="1" dirty="0">
                <a:solidFill>
                  <a:srgbClr val="FF0000"/>
                </a:solidFill>
                <a:latin typeface="宋体" panose="02010600030101010101" pitchFamily="2" charset="-122"/>
              </a:rPr>
              <a:t>、</a:t>
            </a:r>
            <a:r>
              <a:rPr lang="zh-CN" altLang="en-US" sz="2000" b="1" dirty="0">
                <a:latin typeface="宋体" panose="02010600030101010101" pitchFamily="2" charset="-122"/>
              </a:rPr>
              <a:t>注意是否有当年发表的相关进展的文章。</a:t>
            </a:r>
          </a:p>
          <a:p>
            <a:pPr marL="469900" indent="-469900">
              <a:lnSpc>
                <a:spcPct val="90000"/>
              </a:lnSpc>
              <a:spcBef>
                <a:spcPct val="20000"/>
              </a:spcBef>
              <a:buClr>
                <a:schemeClr val="accent2"/>
              </a:buClr>
              <a:buFont typeface="Wingdings" panose="05000000000000000000" pitchFamily="2" charset="2"/>
            </a:pPr>
            <a:r>
              <a:rPr lang="en-US" altLang="zh-CN" sz="2000" b="1" dirty="0">
                <a:solidFill>
                  <a:srgbClr val="FF0000"/>
                </a:solidFill>
                <a:latin typeface="宋体" panose="02010600030101010101" pitchFamily="2" charset="-122"/>
              </a:rPr>
              <a:t>7</a:t>
            </a:r>
            <a:r>
              <a:rPr lang="zh-CN" altLang="en-US" sz="2000" b="1" dirty="0">
                <a:solidFill>
                  <a:srgbClr val="FF0000"/>
                </a:solidFill>
                <a:latin typeface="宋体" panose="02010600030101010101" pitchFamily="2" charset="-122"/>
              </a:rPr>
              <a:t>、</a:t>
            </a:r>
            <a:r>
              <a:rPr lang="zh-CN" altLang="en-US" sz="2000" b="1" dirty="0">
                <a:latin typeface="宋体" panose="02010600030101010101" pitchFamily="2" charset="-122"/>
              </a:rPr>
              <a:t>文字要充分校对，包括参考文献的格式。</a:t>
            </a:r>
          </a:p>
        </p:txBody>
      </p:sp>
      <p:sp>
        <p:nvSpPr>
          <p:cNvPr id="2" name="Rectangle 7"/>
          <p:cNvSpPr/>
          <p:nvPr/>
        </p:nvSpPr>
        <p:spPr>
          <a:xfrm>
            <a:off x="539752" y="2340611"/>
            <a:ext cx="360363" cy="2308324"/>
          </a:xfrm>
          <a:prstGeom prst="rect">
            <a:avLst/>
          </a:prstGeom>
          <a:noFill/>
          <a:ln w="9525">
            <a:noFill/>
          </a:ln>
        </p:spPr>
        <p:txBody>
          <a:bodyPr anchor="t">
            <a:spAutoFit/>
          </a:bodyPr>
          <a:lstStyle/>
          <a:p>
            <a:r>
              <a:rPr lang="zh-CN" altLang="en-US" b="1" dirty="0">
                <a:solidFill>
                  <a:srgbClr val="3333FF"/>
                </a:solidFill>
                <a:latin typeface="Arial" panose="020B0604020202020204" pitchFamily="34" charset="0"/>
                <a:ea typeface="华文行楷" panose="02010800040101010101" pitchFamily="2" charset="-122"/>
              </a:rPr>
              <a:t>第一部分注意事项</a:t>
            </a:r>
          </a:p>
        </p:txBody>
      </p:sp>
      <p:pic>
        <p:nvPicPr>
          <p:cNvPr id="3" name="图片 2"/>
          <p:cNvPicPr>
            <a:picLocks noChangeAspect="1"/>
          </p:cNvPicPr>
          <p:nvPr/>
        </p:nvPicPr>
        <p:blipFill>
          <a:blip r:embed="rId2"/>
          <a:stretch>
            <a:fillRect/>
          </a:stretch>
        </p:blipFill>
        <p:spPr>
          <a:xfrm>
            <a:off x="635" y="0"/>
            <a:ext cx="9144000" cy="1475740"/>
          </a:xfrm>
          <a:prstGeom prst="rect">
            <a:avLst/>
          </a:prstGeom>
        </p:spPr>
      </p:pic>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20</a:t>
            </a:fld>
            <a:endParaRPr lang="en-US" altLang="zh-CN" noProof="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p:cNvSpPr/>
          <p:nvPr/>
        </p:nvSpPr>
        <p:spPr>
          <a:xfrm>
            <a:off x="971550" y="1989138"/>
            <a:ext cx="7200900" cy="398780"/>
          </a:xfrm>
          <a:prstGeom prst="rect">
            <a:avLst/>
          </a:prstGeom>
          <a:noFill/>
          <a:ln w="9525">
            <a:noFill/>
          </a:ln>
        </p:spPr>
        <p:txBody>
          <a:bodyPr anchor="t">
            <a:spAutoFit/>
          </a:bodyPr>
          <a:lstStyle/>
          <a:p>
            <a:r>
              <a:rPr lang="zh-CN" altLang="en-US" sz="2000" b="1" dirty="0">
                <a:solidFill>
                  <a:srgbClr val="3333FF"/>
                </a:solidFill>
                <a:latin typeface="华文行楷" panose="02010800040101010101" pitchFamily="2" charset="-122"/>
                <a:ea typeface="华文行楷" panose="02010800040101010101" pitchFamily="2" charset="-122"/>
              </a:rPr>
              <a:t>第二部分：研究对象、总体框架、重点难点、研究目标</a:t>
            </a:r>
          </a:p>
        </p:txBody>
      </p:sp>
      <p:sp>
        <p:nvSpPr>
          <p:cNvPr id="20485" name="Rectangle 8"/>
          <p:cNvSpPr/>
          <p:nvPr/>
        </p:nvSpPr>
        <p:spPr>
          <a:xfrm>
            <a:off x="900113" y="2492377"/>
            <a:ext cx="7199312" cy="3241675"/>
          </a:xfrm>
          <a:prstGeom prst="rect">
            <a:avLst/>
          </a:prstGeom>
          <a:noFill/>
          <a:ln w="9525">
            <a:noFill/>
          </a:ln>
        </p:spPr>
        <p:txBody>
          <a:bodyPr anchor="t"/>
          <a:lstStyle/>
          <a:p>
            <a:pPr marL="469900" indent="-469900" algn="just">
              <a:lnSpc>
                <a:spcPct val="80000"/>
              </a:lnSpc>
              <a:spcBef>
                <a:spcPct val="20000"/>
              </a:spcBef>
              <a:buClr>
                <a:schemeClr val="accent2"/>
              </a:buClr>
              <a:buFont typeface="Wingdings" panose="05000000000000000000" pitchFamily="2" charset="2"/>
            </a:pPr>
            <a:r>
              <a:rPr lang="en-US" altLang="zh-CN" sz="2000" b="1">
                <a:solidFill>
                  <a:srgbClr val="FF9933"/>
                </a:solidFill>
              </a:rPr>
              <a:t>1</a:t>
            </a:r>
            <a:r>
              <a:rPr lang="zh-CN" altLang="en-US" sz="2000" b="1" dirty="0">
                <a:solidFill>
                  <a:srgbClr val="FF9933"/>
                </a:solidFill>
              </a:rPr>
              <a:t>、研究目标 </a:t>
            </a:r>
            <a:r>
              <a:rPr lang="zh-CN" altLang="en-US" sz="2000" b="1" dirty="0">
                <a:solidFill>
                  <a:srgbClr val="008000"/>
                </a:solidFill>
                <a:latin typeface="宋体" panose="02010600030101010101" pitchFamily="2" charset="-122"/>
              </a:rPr>
              <a:t>即通过研究要达到的具体目的，是项目申请的精</a:t>
            </a:r>
          </a:p>
          <a:p>
            <a:pPr marL="469900" indent="-469900" algn="just">
              <a:lnSpc>
                <a:spcPct val="80000"/>
              </a:lnSpc>
              <a:spcBef>
                <a:spcPct val="20000"/>
              </a:spcBef>
              <a:buClr>
                <a:schemeClr val="accent2"/>
              </a:buClr>
              <a:buFont typeface="Wingdings" panose="05000000000000000000" pitchFamily="2" charset="2"/>
            </a:pPr>
            <a:r>
              <a:rPr lang="zh-CN" altLang="en-US" sz="2000" b="1" dirty="0">
                <a:solidFill>
                  <a:srgbClr val="008000"/>
                </a:solidFill>
                <a:latin typeface="宋体" panose="02010600030101010101" pitchFamily="2" charset="-122"/>
              </a:rPr>
              <a:t>髓。这段内容主要是阐述通过本课题研究将达到什么目标，其</a:t>
            </a:r>
          </a:p>
          <a:p>
            <a:pPr marL="469900" indent="-469900" algn="just">
              <a:lnSpc>
                <a:spcPct val="80000"/>
              </a:lnSpc>
              <a:spcBef>
                <a:spcPct val="20000"/>
              </a:spcBef>
              <a:buClr>
                <a:schemeClr val="accent2"/>
              </a:buClr>
              <a:buFont typeface="Wingdings" panose="05000000000000000000" pitchFamily="2" charset="2"/>
            </a:pPr>
            <a:r>
              <a:rPr lang="zh-CN" altLang="en-US" sz="2000" b="1" dirty="0">
                <a:solidFill>
                  <a:srgbClr val="008000"/>
                </a:solidFill>
                <a:latin typeface="宋体" panose="02010600030101010101" pitchFamily="2" charset="-122"/>
              </a:rPr>
              <a:t>理论意义，学术价值，直接或潜在的应价值以及可能产生的社</a:t>
            </a:r>
          </a:p>
          <a:p>
            <a:pPr marL="469900" indent="-469900" algn="just">
              <a:lnSpc>
                <a:spcPct val="80000"/>
              </a:lnSpc>
              <a:spcBef>
                <a:spcPct val="20000"/>
              </a:spcBef>
              <a:buClr>
                <a:schemeClr val="accent2"/>
              </a:buClr>
              <a:buFont typeface="Wingdings" panose="05000000000000000000" pitchFamily="2" charset="2"/>
            </a:pPr>
            <a:r>
              <a:rPr lang="zh-CN" altLang="en-US" sz="2000" b="1" dirty="0">
                <a:solidFill>
                  <a:srgbClr val="008000"/>
                </a:solidFill>
                <a:latin typeface="宋体" panose="02010600030101010101" pitchFamily="2" charset="-122"/>
              </a:rPr>
              <a:t>会和经济效益。</a:t>
            </a:r>
          </a:p>
          <a:p>
            <a:pPr marL="469900" indent="-469900">
              <a:lnSpc>
                <a:spcPct val="80000"/>
              </a:lnSpc>
              <a:spcBef>
                <a:spcPct val="20000"/>
              </a:spcBef>
              <a:buClr>
                <a:schemeClr val="accent2"/>
              </a:buClr>
              <a:buFont typeface="Wingdings" panose="05000000000000000000" pitchFamily="2" charset="2"/>
            </a:pPr>
            <a:endParaRPr lang="zh-CN" altLang="en-US" sz="2000" b="1" dirty="0">
              <a:solidFill>
                <a:srgbClr val="FF0000"/>
              </a:solidFill>
              <a:latin typeface="华文行楷" panose="02010800040101010101" pitchFamily="2" charset="-122"/>
              <a:ea typeface="华文行楷" panose="02010800040101010101" pitchFamily="2" charset="-122"/>
            </a:endParaRPr>
          </a:p>
          <a:p>
            <a:pPr marL="469900" indent="-469900">
              <a:lnSpc>
                <a:spcPct val="80000"/>
              </a:lnSpc>
              <a:spcBef>
                <a:spcPct val="20000"/>
              </a:spcBef>
              <a:buClr>
                <a:schemeClr val="accent2"/>
              </a:buClr>
              <a:buFont typeface="Wingdings" panose="05000000000000000000" pitchFamily="2" charset="2"/>
            </a:pPr>
            <a:r>
              <a:rPr lang="zh-CN" altLang="en-US" sz="2000" b="1" dirty="0">
                <a:solidFill>
                  <a:srgbClr val="FF0000"/>
                </a:solidFill>
                <a:latin typeface="华文行楷" panose="02010800040101010101" pitchFamily="2" charset="-122"/>
                <a:ea typeface="华文行楷" panose="02010800040101010101" pitchFamily="2" charset="-122"/>
              </a:rPr>
              <a:t>注意事项：</a:t>
            </a:r>
          </a:p>
          <a:p>
            <a:pPr marL="469900" indent="-469900">
              <a:lnSpc>
                <a:spcPct val="8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 </a:t>
            </a:r>
            <a:r>
              <a:rPr lang="zh-CN" altLang="en-US" sz="2000" b="1" dirty="0">
                <a:solidFill>
                  <a:schemeClr val="hlink"/>
                </a:solidFill>
                <a:latin typeface="宋体" panose="02010600030101010101" pitchFamily="2" charset="-122"/>
              </a:rPr>
              <a:t>①目标要具体，</a:t>
            </a:r>
            <a:r>
              <a:rPr lang="zh-CN" altLang="en-US" sz="2000" b="1" dirty="0">
                <a:solidFill>
                  <a:schemeClr val="hlink"/>
                </a:solidFill>
              </a:rPr>
              <a:t>量化，条理清晰，</a:t>
            </a:r>
            <a:r>
              <a:rPr lang="zh-CN" altLang="en-US" sz="2000" b="1" dirty="0">
                <a:solidFill>
                  <a:schemeClr val="hlink"/>
                </a:solidFill>
                <a:latin typeface="宋体" panose="02010600030101010101" pitchFamily="2" charset="-122"/>
              </a:rPr>
              <a:t>不要太大、太空。</a:t>
            </a:r>
          </a:p>
          <a:p>
            <a:pPr marL="469900" indent="-469900">
              <a:lnSpc>
                <a:spcPct val="80000"/>
              </a:lnSpc>
              <a:spcBef>
                <a:spcPct val="20000"/>
              </a:spcBef>
              <a:buClr>
                <a:schemeClr val="accent2"/>
              </a:buClr>
              <a:buFont typeface="Wingdings" panose="05000000000000000000" pitchFamily="2" charset="2"/>
            </a:pPr>
            <a:r>
              <a:rPr lang="zh-CN" altLang="en-US" sz="2000" b="1" dirty="0">
                <a:solidFill>
                  <a:schemeClr val="hlink"/>
                </a:solidFill>
                <a:latin typeface="宋体" panose="02010600030101010101" pitchFamily="2" charset="-122"/>
              </a:rPr>
              <a:t> ②我们一定要</a:t>
            </a:r>
            <a:r>
              <a:rPr lang="zh-CN" altLang="en-US" sz="2000" b="1" dirty="0">
                <a:solidFill>
                  <a:schemeClr val="hlink"/>
                </a:solidFill>
              </a:rPr>
              <a:t>小题大做、深做；不要大题小做、浅做。</a:t>
            </a:r>
            <a:r>
              <a:rPr lang="zh-CN" altLang="en-US" sz="2000" b="1" dirty="0">
                <a:solidFill>
                  <a:schemeClr val="hlink"/>
                </a:solidFill>
                <a:latin typeface="宋体" panose="02010600030101010101" pitchFamily="2" charset="-122"/>
              </a:rPr>
              <a:t> </a:t>
            </a:r>
          </a:p>
          <a:p>
            <a:pPr marL="469900" indent="-469900">
              <a:lnSpc>
                <a:spcPct val="80000"/>
              </a:lnSpc>
              <a:spcBef>
                <a:spcPct val="20000"/>
              </a:spcBef>
              <a:buClr>
                <a:schemeClr val="accent2"/>
              </a:buClr>
              <a:buFont typeface="Wingdings" panose="05000000000000000000" pitchFamily="2" charset="2"/>
            </a:pPr>
            <a:r>
              <a:rPr lang="zh-CN" altLang="en-US" sz="2000" b="1" dirty="0">
                <a:solidFill>
                  <a:schemeClr val="hlink"/>
                </a:solidFill>
                <a:latin typeface="宋体" panose="02010600030101010101" pitchFamily="2" charset="-122"/>
              </a:rPr>
              <a:t> ③目标不宜太多，</a:t>
            </a:r>
            <a:r>
              <a:rPr lang="en-US" altLang="zh-CN" sz="2000" b="1">
                <a:solidFill>
                  <a:schemeClr val="hlink"/>
                </a:solidFill>
                <a:latin typeface="Times New Roman" panose="02020603050405020304" pitchFamily="18" charset="0"/>
              </a:rPr>
              <a:t>2~4</a:t>
            </a:r>
            <a:r>
              <a:rPr lang="zh-CN" altLang="en-US" sz="2000" b="1" dirty="0">
                <a:solidFill>
                  <a:schemeClr val="hlink"/>
                </a:solidFill>
                <a:latin typeface="宋体" panose="02010600030101010101" pitchFamily="2" charset="-122"/>
              </a:rPr>
              <a:t>个足矣。</a:t>
            </a:r>
          </a:p>
        </p:txBody>
      </p:sp>
      <p:pic>
        <p:nvPicPr>
          <p:cNvPr id="3" name="图片 2"/>
          <p:cNvPicPr>
            <a:picLocks noChangeAspect="1"/>
          </p:cNvPicPr>
          <p:nvPr/>
        </p:nvPicPr>
        <p:blipFill>
          <a:blip r:embed="rId2"/>
          <a:stretch>
            <a:fillRect/>
          </a:stretch>
        </p:blipFill>
        <p:spPr>
          <a:xfrm>
            <a:off x="635" y="0"/>
            <a:ext cx="9144000" cy="149352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21</a:t>
            </a:fld>
            <a:endParaRPr lang="en-US" altLang="zh-CN" noProof="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7162" y="618490"/>
            <a:ext cx="8372475" cy="2286000"/>
          </a:xfrm>
          <a:prstGeom prst="rect">
            <a:avLst/>
          </a:prstGeom>
        </p:spPr>
      </p:pic>
      <p:pic>
        <p:nvPicPr>
          <p:cNvPr id="3" name="图片 2"/>
          <p:cNvPicPr>
            <a:picLocks noChangeAspect="1"/>
          </p:cNvPicPr>
          <p:nvPr/>
        </p:nvPicPr>
        <p:blipFill>
          <a:blip r:embed="rId3"/>
          <a:stretch>
            <a:fillRect/>
          </a:stretch>
        </p:blipFill>
        <p:spPr>
          <a:xfrm>
            <a:off x="196850" y="3217547"/>
            <a:ext cx="7805420" cy="2854325"/>
          </a:xfrm>
          <a:prstGeom prst="rect">
            <a:avLst/>
          </a:prstGeom>
        </p:spPr>
      </p:pic>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22</a:t>
            </a:fld>
            <a:endParaRPr lang="en-US" altLang="zh-CN" noProof="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7"/>
          <p:cNvSpPr/>
          <p:nvPr/>
        </p:nvSpPr>
        <p:spPr>
          <a:xfrm>
            <a:off x="971550" y="1700213"/>
            <a:ext cx="7200900" cy="398780"/>
          </a:xfrm>
          <a:prstGeom prst="rect">
            <a:avLst/>
          </a:prstGeom>
          <a:noFill/>
          <a:ln w="9525">
            <a:noFill/>
          </a:ln>
        </p:spPr>
        <p:txBody>
          <a:bodyPr anchor="t">
            <a:spAutoFit/>
          </a:bodyPr>
          <a:lstStyle/>
          <a:p>
            <a:r>
              <a:rPr lang="zh-CN" altLang="en-US" sz="2000" b="1" dirty="0">
                <a:solidFill>
                  <a:srgbClr val="3333FF"/>
                </a:solidFill>
                <a:latin typeface="华文行楷" panose="02010800040101010101" pitchFamily="2" charset="-122"/>
                <a:ea typeface="华文行楷" panose="02010800040101010101" pitchFamily="2" charset="-122"/>
                <a:sym typeface="+mn-ea"/>
              </a:rPr>
              <a:t>第二部分：研究对象、总体框架、重点难点、研究目标</a:t>
            </a:r>
            <a:endParaRPr lang="zh-CN" altLang="en-US" sz="2000" b="1" dirty="0">
              <a:solidFill>
                <a:srgbClr val="3333FF"/>
              </a:solidFill>
              <a:latin typeface="华文行楷" panose="02010800040101010101" pitchFamily="2" charset="-122"/>
              <a:ea typeface="华文行楷" panose="02010800040101010101" pitchFamily="2" charset="-122"/>
            </a:endParaRPr>
          </a:p>
        </p:txBody>
      </p:sp>
      <p:sp>
        <p:nvSpPr>
          <p:cNvPr id="21509" name="Rectangle 8"/>
          <p:cNvSpPr/>
          <p:nvPr/>
        </p:nvSpPr>
        <p:spPr>
          <a:xfrm>
            <a:off x="457202" y="2133602"/>
            <a:ext cx="7859713" cy="4391025"/>
          </a:xfrm>
          <a:prstGeom prst="rect">
            <a:avLst/>
          </a:prstGeom>
          <a:noFill/>
          <a:ln w="9525">
            <a:noFill/>
          </a:ln>
        </p:spPr>
        <p:txBody>
          <a:bodyPr anchor="t"/>
          <a:lstStyle/>
          <a:p>
            <a:pPr marL="469900" indent="-469900">
              <a:lnSpc>
                <a:spcPct val="120000"/>
              </a:lnSpc>
              <a:spcBef>
                <a:spcPct val="20000"/>
              </a:spcBef>
              <a:buClr>
                <a:schemeClr val="accent2"/>
              </a:buClr>
              <a:buFont typeface="Wingdings" panose="05000000000000000000" pitchFamily="2" charset="2"/>
            </a:pPr>
            <a:r>
              <a:rPr lang="en-US" altLang="zh-CN" sz="2000" b="1">
                <a:latin typeface="宋体" panose="02010600030101010101" pitchFamily="2" charset="-122"/>
              </a:rPr>
              <a:t> </a:t>
            </a:r>
            <a:r>
              <a:rPr lang="en-US" altLang="zh-CN" sz="2000" b="1">
                <a:solidFill>
                  <a:srgbClr val="FF9933"/>
                </a:solidFill>
                <a:latin typeface="宋体" panose="02010600030101010101" pitchFamily="2" charset="-122"/>
              </a:rPr>
              <a:t>2</a:t>
            </a:r>
            <a:r>
              <a:rPr lang="zh-CN" altLang="en-US" sz="2000" b="1" dirty="0">
                <a:solidFill>
                  <a:srgbClr val="FF9933"/>
                </a:solidFill>
                <a:latin typeface="宋体" panose="02010600030101010101" pitchFamily="2" charset="-122"/>
              </a:rPr>
              <a:t>、研究内容 </a:t>
            </a:r>
            <a:r>
              <a:rPr lang="zh-CN" altLang="en-US" sz="2000" b="1" dirty="0">
                <a:solidFill>
                  <a:srgbClr val="008000"/>
                </a:solidFill>
                <a:latin typeface="宋体" panose="02010600030101010101" pitchFamily="2" charset="-122"/>
              </a:rPr>
              <a:t>要求内容具体、完整、紧扣主题，使评审者了解拟做哪些工作，是否值得做，这样做是否能达到申请者提出的目标。</a:t>
            </a:r>
            <a:endParaRPr lang="zh-CN" altLang="en-US" sz="2000" b="1" dirty="0">
              <a:latin typeface="宋体" panose="02010600030101010101" pitchFamily="2" charset="-122"/>
            </a:endParaRPr>
          </a:p>
          <a:p>
            <a:pPr marL="469900" indent="-469900">
              <a:lnSpc>
                <a:spcPct val="12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 </a:t>
            </a:r>
            <a:r>
              <a:rPr lang="zh-CN" altLang="en-US" sz="2000" b="1" dirty="0">
                <a:solidFill>
                  <a:srgbClr val="FF0000"/>
                </a:solidFill>
                <a:latin typeface="宋体" panose="02010600030101010101" pitchFamily="2" charset="-122"/>
              </a:rPr>
              <a:t>注意事项：</a:t>
            </a:r>
          </a:p>
          <a:p>
            <a:pPr marL="469900" indent="-469900">
              <a:lnSpc>
                <a:spcPct val="120000"/>
              </a:lnSpc>
              <a:spcBef>
                <a:spcPct val="20000"/>
              </a:spcBef>
              <a:buClr>
                <a:schemeClr val="accent2"/>
              </a:buClr>
              <a:buFont typeface="Wingdings" panose="05000000000000000000" pitchFamily="2" charset="2"/>
            </a:pPr>
            <a:r>
              <a:rPr lang="zh-CN" altLang="en-US" sz="2000" b="1" dirty="0">
                <a:latin typeface="宋体" panose="02010600030101010101" pitchFamily="2" charset="-122"/>
              </a:rPr>
              <a:t>    </a:t>
            </a:r>
            <a:r>
              <a:rPr lang="zh-CN" altLang="en-US" sz="2000" b="1" dirty="0">
                <a:solidFill>
                  <a:schemeClr val="folHlink"/>
                </a:solidFill>
                <a:latin typeface="宋体" panose="02010600030101010101" pitchFamily="2" charset="-122"/>
              </a:rPr>
              <a:t>①你准备从哪几个方面的研究来论证你提出的问题，即本课题由 </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chemeClr val="folHlink"/>
                </a:solidFill>
                <a:latin typeface="宋体" panose="02010600030101010101" pitchFamily="2" charset="-122"/>
              </a:rPr>
              <a:t>      哪些分题深入扩展。</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chemeClr val="folHlink"/>
                </a:solidFill>
                <a:latin typeface="宋体" panose="02010600030101010101" pitchFamily="2" charset="-122"/>
              </a:rPr>
              <a:t>    ②明确从哪个角度、哪些范围、哪个水平进行研究。</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chemeClr val="folHlink"/>
                </a:solidFill>
                <a:latin typeface="宋体" panose="02010600030101010101" pitchFamily="2" charset="-122"/>
              </a:rPr>
              <a:t>    ③每个方面或分题计划选择什么样的可供考核的技术或经济指标。</a:t>
            </a:r>
          </a:p>
          <a:p>
            <a:pPr marL="469900" indent="-469900">
              <a:lnSpc>
                <a:spcPct val="120000"/>
              </a:lnSpc>
              <a:spcBef>
                <a:spcPct val="20000"/>
              </a:spcBef>
              <a:buClr>
                <a:schemeClr val="accent2"/>
              </a:buClr>
              <a:buFont typeface="Wingdings" panose="05000000000000000000" pitchFamily="2" charset="2"/>
            </a:pPr>
            <a:r>
              <a:rPr lang="zh-CN" altLang="en-US" sz="2000" b="1" dirty="0">
                <a:solidFill>
                  <a:schemeClr val="folHlink"/>
                </a:solidFill>
                <a:latin typeface="宋体" panose="02010600030101010101" pitchFamily="2" charset="-122"/>
              </a:rPr>
              <a:t>  </a:t>
            </a:r>
          </a:p>
        </p:txBody>
      </p:sp>
      <p:pic>
        <p:nvPicPr>
          <p:cNvPr id="3" name="图片 2"/>
          <p:cNvPicPr>
            <a:picLocks noChangeAspect="1"/>
          </p:cNvPicPr>
          <p:nvPr/>
        </p:nvPicPr>
        <p:blipFill>
          <a:blip r:embed="rId2"/>
          <a:stretch>
            <a:fillRect/>
          </a:stretch>
        </p:blipFill>
        <p:spPr>
          <a:xfrm>
            <a:off x="635" y="0"/>
            <a:ext cx="9144000" cy="149352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23</a:t>
            </a:fld>
            <a:endParaRPr lang="en-US" altLang="zh-CN" noProof="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p:nvPr/>
        </p:nvSpPr>
        <p:spPr>
          <a:xfrm>
            <a:off x="971552" y="2997202"/>
            <a:ext cx="6996113" cy="2519363"/>
          </a:xfrm>
          <a:prstGeom prst="rect">
            <a:avLst/>
          </a:prstGeom>
          <a:noFill/>
          <a:ln w="9525">
            <a:noFill/>
          </a:ln>
        </p:spPr>
        <p:txBody>
          <a:bodyPr anchor="t"/>
          <a:lstStyle/>
          <a:p>
            <a:pPr marL="469900" indent="-469900">
              <a:lnSpc>
                <a:spcPct val="150000"/>
              </a:lnSpc>
              <a:buClr>
                <a:schemeClr val="accent2"/>
              </a:buClr>
              <a:buFont typeface="Wingdings" panose="05000000000000000000" pitchFamily="2" charset="2"/>
            </a:pPr>
            <a:r>
              <a:rPr lang="en-US" altLang="zh-CN" sz="2000" b="1" dirty="0">
                <a:solidFill>
                  <a:srgbClr val="FF9933"/>
                </a:solidFill>
                <a:latin typeface="宋体" panose="02010600030101010101" pitchFamily="2" charset="-122"/>
              </a:rPr>
              <a:t>3</a:t>
            </a:r>
            <a:r>
              <a:rPr lang="zh-CN" altLang="en-US" sz="2000" b="1" dirty="0">
                <a:solidFill>
                  <a:srgbClr val="FF9933"/>
                </a:solidFill>
                <a:latin typeface="宋体" panose="02010600030101010101" pitchFamily="2" charset="-122"/>
              </a:rPr>
              <a:t>、研究重点与难点</a:t>
            </a:r>
            <a:r>
              <a:rPr lang="zh-CN" altLang="en-US" sz="2000" b="1" dirty="0">
                <a:latin typeface="宋体" panose="02010600030101010101" pitchFamily="2" charset="-122"/>
              </a:rPr>
              <a:t> </a:t>
            </a:r>
            <a:r>
              <a:rPr lang="zh-CN" altLang="en-US" sz="2000" b="1" dirty="0">
                <a:solidFill>
                  <a:srgbClr val="008000"/>
                </a:solidFill>
                <a:latin typeface="宋体" panose="02010600030101010101" pitchFamily="2" charset="-122"/>
              </a:rPr>
              <a:t>即整个研究要解决的主要科学问题和难以解决的科学问题，可以在一起描述，也可以分开描述。如果篇幅够的话，尽量分开描述。</a:t>
            </a:r>
          </a:p>
          <a:p>
            <a:pPr marL="469900" indent="-469900">
              <a:lnSpc>
                <a:spcPct val="80000"/>
              </a:lnSpc>
              <a:spcBef>
                <a:spcPct val="20000"/>
              </a:spcBef>
              <a:buClr>
                <a:schemeClr val="accent2"/>
              </a:buClr>
              <a:buFont typeface="Wingdings" panose="05000000000000000000" pitchFamily="2" charset="2"/>
            </a:pPr>
            <a:endParaRPr lang="zh-CN" altLang="en-US" sz="2000" b="1" dirty="0">
              <a:solidFill>
                <a:srgbClr val="FF0000"/>
              </a:solidFill>
              <a:latin typeface="华文行楷" panose="02010800040101010101" pitchFamily="2" charset="-122"/>
              <a:ea typeface="华文行楷" panose="02010800040101010101" pitchFamily="2" charset="-122"/>
            </a:endParaRPr>
          </a:p>
          <a:p>
            <a:pPr marL="469900" indent="-469900">
              <a:lnSpc>
                <a:spcPct val="80000"/>
              </a:lnSpc>
              <a:spcBef>
                <a:spcPct val="20000"/>
              </a:spcBef>
              <a:buClr>
                <a:schemeClr val="accent2"/>
              </a:buClr>
              <a:buFont typeface="Wingdings" panose="05000000000000000000" pitchFamily="2" charset="2"/>
            </a:pPr>
            <a:r>
              <a:rPr lang="zh-CN" altLang="en-US" sz="2000" b="1" dirty="0">
                <a:solidFill>
                  <a:srgbClr val="FF0000"/>
                </a:solidFill>
                <a:latin typeface="华文行楷" panose="02010800040101010101" pitchFamily="2" charset="-122"/>
                <a:ea typeface="华文行楷" panose="02010800040101010101" pitchFamily="2" charset="-122"/>
              </a:rPr>
              <a:t>注意事项：</a:t>
            </a:r>
          </a:p>
          <a:p>
            <a:pPr marL="469900" indent="-469900">
              <a:lnSpc>
                <a:spcPct val="80000"/>
              </a:lnSpc>
              <a:spcBef>
                <a:spcPct val="20000"/>
              </a:spcBef>
              <a:buClr>
                <a:schemeClr val="accent2"/>
              </a:buClr>
              <a:buFont typeface="Wingdings" panose="05000000000000000000" pitchFamily="2" charset="2"/>
            </a:pPr>
            <a:r>
              <a:rPr lang="zh-CN" altLang="en-US" sz="2000" b="1" dirty="0">
                <a:solidFill>
                  <a:schemeClr val="folHlink"/>
                </a:solidFill>
                <a:latin typeface="宋体" panose="02010600030101010101" pitchFamily="2" charset="-122"/>
              </a:rPr>
              <a:t>①要提炼出主要的科学问题来。</a:t>
            </a:r>
          </a:p>
          <a:p>
            <a:pPr marL="469900" indent="-469900">
              <a:lnSpc>
                <a:spcPct val="80000"/>
              </a:lnSpc>
              <a:spcBef>
                <a:spcPct val="20000"/>
              </a:spcBef>
              <a:buClr>
                <a:schemeClr val="accent2"/>
              </a:buClr>
              <a:buFont typeface="Wingdings" panose="05000000000000000000" pitchFamily="2" charset="2"/>
            </a:pPr>
            <a:r>
              <a:rPr lang="zh-CN" altLang="en-US" sz="2000" b="1" dirty="0">
                <a:solidFill>
                  <a:schemeClr val="folHlink"/>
                </a:solidFill>
                <a:latin typeface="宋体" panose="02010600030101010101" pitchFamily="2" charset="-122"/>
              </a:rPr>
              <a:t>②研究重点和研究难点不能等同起来。</a:t>
            </a:r>
          </a:p>
          <a:p>
            <a:pPr marL="469900" indent="-469900">
              <a:lnSpc>
                <a:spcPct val="80000"/>
              </a:lnSpc>
              <a:spcBef>
                <a:spcPct val="20000"/>
              </a:spcBef>
              <a:buClr>
                <a:schemeClr val="accent2"/>
              </a:buClr>
              <a:buFont typeface="Wingdings" panose="05000000000000000000" pitchFamily="2" charset="2"/>
            </a:pPr>
            <a:r>
              <a:rPr lang="zh-CN" altLang="en-US" sz="2000" b="1" dirty="0">
                <a:solidFill>
                  <a:schemeClr val="folHlink"/>
                </a:solidFill>
                <a:latin typeface="宋体" panose="02010600030101010101" pitchFamily="2" charset="-122"/>
              </a:rPr>
              <a:t>③列出的重点与难点一定要能通过本研究得以解决。</a:t>
            </a:r>
          </a:p>
        </p:txBody>
      </p:sp>
      <p:sp>
        <p:nvSpPr>
          <p:cNvPr id="22533" name="Rectangle 8"/>
          <p:cNvSpPr/>
          <p:nvPr/>
        </p:nvSpPr>
        <p:spPr>
          <a:xfrm>
            <a:off x="827088" y="2133600"/>
            <a:ext cx="7200900" cy="398780"/>
          </a:xfrm>
          <a:prstGeom prst="rect">
            <a:avLst/>
          </a:prstGeom>
          <a:noFill/>
          <a:ln w="9525">
            <a:noFill/>
          </a:ln>
        </p:spPr>
        <p:txBody>
          <a:bodyPr anchor="t">
            <a:spAutoFit/>
          </a:bodyPr>
          <a:lstStyle/>
          <a:p>
            <a:r>
              <a:rPr lang="zh-CN" altLang="en-US" sz="2000" b="1" dirty="0">
                <a:solidFill>
                  <a:srgbClr val="3333FF"/>
                </a:solidFill>
                <a:latin typeface="华文行楷" panose="02010800040101010101" pitchFamily="2" charset="-122"/>
                <a:ea typeface="华文行楷" panose="02010800040101010101" pitchFamily="2" charset="-122"/>
                <a:sym typeface="+mn-ea"/>
              </a:rPr>
              <a:t>第二部分：研究对象、总体框架、重点难点、研究目标</a:t>
            </a:r>
            <a:endParaRPr lang="zh-CN" altLang="en-US" sz="2000" b="1" dirty="0">
              <a:solidFill>
                <a:srgbClr val="3333FF"/>
              </a:solidFill>
              <a:latin typeface="华文行楷" panose="02010800040101010101" pitchFamily="2" charset="-122"/>
              <a:ea typeface="华文行楷" panose="02010800040101010101" pitchFamily="2" charset="-122"/>
            </a:endParaRPr>
          </a:p>
        </p:txBody>
      </p:sp>
      <p:pic>
        <p:nvPicPr>
          <p:cNvPr id="3" name="图片 2"/>
          <p:cNvPicPr>
            <a:picLocks noChangeAspect="1"/>
          </p:cNvPicPr>
          <p:nvPr/>
        </p:nvPicPr>
        <p:blipFill>
          <a:blip r:embed="rId2"/>
          <a:stretch>
            <a:fillRect/>
          </a:stretch>
        </p:blipFill>
        <p:spPr>
          <a:xfrm>
            <a:off x="635" y="2"/>
            <a:ext cx="9144000" cy="1501775"/>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24</a:t>
            </a:fld>
            <a:endParaRPr lang="en-US" altLang="zh-CN" noProof="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92760" y="1769112"/>
            <a:ext cx="7832090" cy="1609725"/>
          </a:xfrm>
          <a:prstGeom prst="rect">
            <a:avLst/>
          </a:prstGeom>
        </p:spPr>
      </p:pic>
      <p:pic>
        <p:nvPicPr>
          <p:cNvPr id="5" name="图片 4"/>
          <p:cNvPicPr>
            <a:picLocks noChangeAspect="1"/>
          </p:cNvPicPr>
          <p:nvPr/>
        </p:nvPicPr>
        <p:blipFill>
          <a:blip r:embed="rId3"/>
          <a:stretch>
            <a:fillRect/>
          </a:stretch>
        </p:blipFill>
        <p:spPr>
          <a:xfrm>
            <a:off x="1299845" y="3667762"/>
            <a:ext cx="6647180" cy="2412365"/>
          </a:xfrm>
          <a:prstGeom prst="rect">
            <a:avLst/>
          </a:prstGeom>
        </p:spPr>
      </p:pic>
      <p:pic>
        <p:nvPicPr>
          <p:cNvPr id="2" name="图片 1"/>
          <p:cNvPicPr>
            <a:picLocks noChangeAspect="1"/>
          </p:cNvPicPr>
          <p:nvPr/>
        </p:nvPicPr>
        <p:blipFill>
          <a:blip r:embed="rId4"/>
          <a:stretch>
            <a:fillRect/>
          </a:stretch>
        </p:blipFill>
        <p:spPr>
          <a:xfrm>
            <a:off x="635" y="0"/>
            <a:ext cx="9144000" cy="1381760"/>
          </a:xfrm>
          <a:prstGeom prst="rect">
            <a:avLst/>
          </a:prstGeom>
        </p:spPr>
      </p:pic>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25</a:t>
            </a:fld>
            <a:endParaRPr lang="en-US" altLang="zh-CN" noProof="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7"/>
          <p:cNvSpPr/>
          <p:nvPr/>
        </p:nvSpPr>
        <p:spPr>
          <a:xfrm>
            <a:off x="1258888" y="1817172"/>
            <a:ext cx="4626588" cy="369332"/>
          </a:xfrm>
          <a:prstGeom prst="rect">
            <a:avLst/>
          </a:prstGeom>
          <a:noFill/>
          <a:ln w="9525">
            <a:noFill/>
          </a:ln>
        </p:spPr>
        <p:txBody>
          <a:bodyPr wrap="none" anchor="ctr">
            <a:spAutoFit/>
          </a:bodyPr>
          <a:lstStyle/>
          <a:p>
            <a:r>
              <a:rPr lang="zh-CN" altLang="en-US" b="1" dirty="0">
                <a:solidFill>
                  <a:srgbClr val="3333FF"/>
                </a:solidFill>
                <a:latin typeface="华文行楷" panose="02010800040101010101" pitchFamily="2" charset="-122"/>
                <a:ea typeface="华文行楷" panose="02010800040101010101" pitchFamily="2" charset="-122"/>
              </a:rPr>
              <a:t>研究思路、方法、进度及前期资料准备情况 </a:t>
            </a:r>
          </a:p>
        </p:txBody>
      </p:sp>
      <p:sp>
        <p:nvSpPr>
          <p:cNvPr id="23557" name="Rectangle 8"/>
          <p:cNvSpPr/>
          <p:nvPr/>
        </p:nvSpPr>
        <p:spPr>
          <a:xfrm>
            <a:off x="971552" y="2420938"/>
            <a:ext cx="7343775" cy="3600450"/>
          </a:xfrm>
          <a:prstGeom prst="rect">
            <a:avLst/>
          </a:prstGeom>
          <a:noFill/>
          <a:ln w="9525">
            <a:noFill/>
          </a:ln>
        </p:spPr>
        <p:txBody>
          <a:bodyPr anchor="t"/>
          <a:lstStyle/>
          <a:p>
            <a:pPr marL="469900" indent="-469900">
              <a:lnSpc>
                <a:spcPct val="150000"/>
              </a:lnSpc>
              <a:buClr>
                <a:schemeClr val="accent2"/>
              </a:buClr>
              <a:buFont typeface="Wingdings" panose="05000000000000000000" pitchFamily="2" charset="2"/>
            </a:pPr>
            <a:r>
              <a:rPr lang="en-US" altLang="zh-CN" sz="2100" b="1" dirty="0">
                <a:solidFill>
                  <a:srgbClr val="FF9933"/>
                </a:solidFill>
                <a:latin typeface="宋体" panose="02010600030101010101" pitchFamily="2" charset="-122"/>
              </a:rPr>
              <a:t>1</a:t>
            </a:r>
            <a:r>
              <a:rPr lang="zh-CN" altLang="en-US" sz="2100" b="1" dirty="0">
                <a:solidFill>
                  <a:srgbClr val="FF9933"/>
                </a:solidFill>
                <a:latin typeface="宋体" panose="02010600030101010101" pitchFamily="2" charset="-122"/>
              </a:rPr>
              <a:t>、研究思路</a:t>
            </a:r>
            <a:r>
              <a:rPr lang="zh-CN" altLang="en-US" sz="2100" b="1" dirty="0">
                <a:latin typeface="宋体" panose="02010600030101010101" pitchFamily="2" charset="-122"/>
              </a:rPr>
              <a:t>   </a:t>
            </a:r>
            <a:r>
              <a:rPr lang="zh-CN" altLang="en-US" sz="2100" b="1" dirty="0">
                <a:latin typeface="华文新魏" panose="02010800040101010101" pitchFamily="2" charset="-122"/>
                <a:ea typeface="华文新魏" panose="02010800040101010101" pitchFamily="2" charset="-122"/>
              </a:rPr>
              <a:t>表达方式有两种，即文字表示和图形表达。</a:t>
            </a:r>
          </a:p>
          <a:p>
            <a:pPr marL="469900" indent="-469900">
              <a:lnSpc>
                <a:spcPct val="150000"/>
              </a:lnSpc>
              <a:buClr>
                <a:schemeClr val="accent2"/>
              </a:buClr>
              <a:buFont typeface="Wingdings" panose="05000000000000000000" pitchFamily="2" charset="2"/>
            </a:pPr>
            <a:r>
              <a:rPr lang="zh-CN" altLang="en-US" sz="2100" b="1" dirty="0">
                <a:solidFill>
                  <a:srgbClr val="FF9933"/>
                </a:solidFill>
                <a:latin typeface="宋体" panose="02010600030101010101" pitchFamily="2" charset="-122"/>
              </a:rPr>
              <a:t>2、研究方法  </a:t>
            </a:r>
            <a:r>
              <a:rPr lang="zh-CN" altLang="en-US" sz="2100" b="1" dirty="0">
                <a:latin typeface="华文新魏" panose="02010800040101010101" pitchFamily="2" charset="-122"/>
                <a:ea typeface="华文新魏" panose="02010800040101010101" pitchFamily="2" charset="-122"/>
              </a:rPr>
              <a:t> 这里不能采用一些大而空的方法，例如实证分析法，这是不可以的；尽量采用一些小而详细的方法，例如演化博弈分析、逻辑演绎等，并且要详细说明每种方法在项目哪块内容中是如何应用，或者该方法将解决什么问题。</a:t>
            </a:r>
          </a:p>
          <a:p>
            <a:pPr marL="469900" indent="-469900">
              <a:lnSpc>
                <a:spcPct val="150000"/>
              </a:lnSpc>
              <a:buClr>
                <a:schemeClr val="accent2"/>
              </a:buClr>
              <a:buFont typeface="Wingdings" panose="05000000000000000000" pitchFamily="2" charset="2"/>
            </a:pPr>
            <a:endParaRPr lang="zh-CN" altLang="en-US" sz="2100" b="1" dirty="0">
              <a:solidFill>
                <a:srgbClr val="008000"/>
              </a:solidFill>
              <a:latin typeface="宋体" panose="02010600030101010101" pitchFamily="2" charset="-122"/>
            </a:endParaRPr>
          </a:p>
        </p:txBody>
      </p:sp>
      <p:pic>
        <p:nvPicPr>
          <p:cNvPr id="2" name="图片 1"/>
          <p:cNvPicPr>
            <a:picLocks noChangeAspect="1"/>
          </p:cNvPicPr>
          <p:nvPr/>
        </p:nvPicPr>
        <p:blipFill>
          <a:blip r:embed="rId2"/>
          <a:stretch>
            <a:fillRect/>
          </a:stretch>
        </p:blipFill>
        <p:spPr>
          <a:xfrm>
            <a:off x="5861685" y="4993640"/>
            <a:ext cx="2453640" cy="1638300"/>
          </a:xfrm>
          <a:prstGeom prst="rect">
            <a:avLst/>
          </a:prstGeom>
        </p:spPr>
      </p:pic>
      <p:pic>
        <p:nvPicPr>
          <p:cNvPr id="3" name="图片 2"/>
          <p:cNvPicPr>
            <a:picLocks noChangeAspect="1"/>
          </p:cNvPicPr>
          <p:nvPr/>
        </p:nvPicPr>
        <p:blipFill>
          <a:blip r:embed="rId3"/>
          <a:stretch>
            <a:fillRect/>
          </a:stretch>
        </p:blipFill>
        <p:spPr>
          <a:xfrm>
            <a:off x="635" y="0"/>
            <a:ext cx="9144000" cy="1484630"/>
          </a:xfrm>
          <a:prstGeom prst="rect">
            <a:avLst/>
          </a:prstGeom>
        </p:spPr>
      </p:pic>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26</a:t>
            </a:fld>
            <a:endParaRPr lang="en-US" altLang="zh-CN" noProof="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8"/>
          <p:cNvSpPr/>
          <p:nvPr/>
        </p:nvSpPr>
        <p:spPr>
          <a:xfrm>
            <a:off x="742317" y="2001522"/>
            <a:ext cx="6994525" cy="1381125"/>
          </a:xfrm>
          <a:prstGeom prst="rect">
            <a:avLst/>
          </a:prstGeom>
          <a:noFill/>
          <a:ln w="9525">
            <a:noFill/>
          </a:ln>
        </p:spPr>
        <p:txBody>
          <a:bodyPr anchor="t"/>
          <a:lstStyle/>
          <a:p>
            <a:pPr marL="469900" indent="-469900" algn="just">
              <a:lnSpc>
                <a:spcPct val="120000"/>
              </a:lnSpc>
              <a:spcBef>
                <a:spcPct val="20000"/>
              </a:spcBef>
              <a:buClr>
                <a:schemeClr val="accent2"/>
              </a:buClr>
              <a:buFont typeface="Wingdings" panose="05000000000000000000" pitchFamily="2" charset="2"/>
            </a:pPr>
            <a:r>
              <a:rPr lang="en-US" sz="2000" b="1">
                <a:solidFill>
                  <a:srgbClr val="FF9933"/>
                </a:solidFill>
                <a:latin typeface="宋体" panose="02010600030101010101" pitchFamily="2" charset="-122"/>
              </a:rPr>
              <a:t>3</a:t>
            </a:r>
            <a:r>
              <a:rPr lang="zh-CN" altLang="en-US" sz="2000" b="1">
                <a:solidFill>
                  <a:srgbClr val="FF9933"/>
                </a:solidFill>
                <a:latin typeface="宋体" panose="02010600030101010101" pitchFamily="2" charset="-122"/>
              </a:rPr>
              <a:t>、</a:t>
            </a:r>
            <a:r>
              <a:rPr lang="zh-CN" altLang="en-US" sz="2000" b="1" dirty="0">
                <a:solidFill>
                  <a:srgbClr val="FF9933"/>
                </a:solidFill>
                <a:latin typeface="宋体" panose="02010600030101010101" pitchFamily="2" charset="-122"/>
              </a:rPr>
              <a:t>年度研究计划 </a:t>
            </a:r>
            <a:r>
              <a:rPr lang="zh-CN" altLang="en-US" sz="2000" b="1" dirty="0">
                <a:solidFill>
                  <a:srgbClr val="008000"/>
                </a:solidFill>
                <a:latin typeface="宋体" panose="02010600030101010101" pitchFamily="2" charset="-122"/>
              </a:rPr>
              <a:t>即根据课题技术路线对研究内容作一阶段</a:t>
            </a:r>
          </a:p>
          <a:p>
            <a:pPr marL="469900" indent="-469900" algn="just">
              <a:lnSpc>
                <a:spcPct val="120000"/>
              </a:lnSpc>
              <a:spcBef>
                <a:spcPct val="20000"/>
              </a:spcBef>
              <a:buClr>
                <a:schemeClr val="accent2"/>
              </a:buClr>
              <a:buFont typeface="Wingdings" panose="05000000000000000000" pitchFamily="2" charset="2"/>
            </a:pPr>
            <a:r>
              <a:rPr lang="zh-CN" altLang="en-US" sz="2000" b="1" dirty="0">
                <a:solidFill>
                  <a:srgbClr val="008000"/>
                </a:solidFill>
                <a:latin typeface="宋体" panose="02010600030101010101" pitchFamily="2" charset="-122"/>
              </a:rPr>
              <a:t>性的安排。安排方式一般有两种：（</a:t>
            </a:r>
            <a:r>
              <a:rPr lang="en-US" altLang="zh-CN" sz="2000" b="1" dirty="0">
                <a:solidFill>
                  <a:srgbClr val="008000"/>
                </a:solidFill>
                <a:latin typeface="宋体" panose="02010600030101010101" pitchFamily="2" charset="-122"/>
              </a:rPr>
              <a:t>1</a:t>
            </a:r>
            <a:r>
              <a:rPr lang="zh-CN" altLang="en-US" sz="2000" b="1" dirty="0">
                <a:solidFill>
                  <a:srgbClr val="008000"/>
                </a:solidFill>
                <a:latin typeface="宋体" panose="02010600030101010101" pitchFamily="2" charset="-122"/>
              </a:rPr>
              <a:t>）按照时间进度分年度安排；（</a:t>
            </a:r>
            <a:r>
              <a:rPr lang="en-US" altLang="zh-CN" sz="2000" b="1" dirty="0">
                <a:solidFill>
                  <a:srgbClr val="008000"/>
                </a:solidFill>
                <a:latin typeface="宋体" panose="02010600030101010101" pitchFamily="2" charset="-122"/>
              </a:rPr>
              <a:t>2</a:t>
            </a:r>
            <a:r>
              <a:rPr lang="zh-CN" altLang="en-US" sz="2000" b="1" dirty="0">
                <a:solidFill>
                  <a:srgbClr val="008000"/>
                </a:solidFill>
                <a:latin typeface="宋体" panose="02010600030101010101" pitchFamily="2" charset="-122"/>
              </a:rPr>
              <a:t>）按照内容分阶段安排</a:t>
            </a:r>
          </a:p>
        </p:txBody>
      </p:sp>
      <p:sp>
        <p:nvSpPr>
          <p:cNvPr id="27654" name="Rectangle 9"/>
          <p:cNvSpPr/>
          <p:nvPr/>
        </p:nvSpPr>
        <p:spPr>
          <a:xfrm>
            <a:off x="851218" y="3533142"/>
            <a:ext cx="7200900" cy="2276475"/>
          </a:xfrm>
          <a:prstGeom prst="rect">
            <a:avLst/>
          </a:prstGeom>
          <a:noFill/>
          <a:ln w="9525">
            <a:noFill/>
          </a:ln>
        </p:spPr>
        <p:txBody>
          <a:bodyPr anchor="t">
            <a:spAutoFit/>
          </a:bodyPr>
          <a:lstStyle/>
          <a:p>
            <a:pPr>
              <a:lnSpc>
                <a:spcPct val="110000"/>
              </a:lnSpc>
            </a:pPr>
            <a:r>
              <a:rPr lang="zh-CN" altLang="en-US" sz="2000" b="1" dirty="0">
                <a:solidFill>
                  <a:srgbClr val="FF0000"/>
                </a:solidFill>
              </a:rPr>
              <a:t>注意事项：</a:t>
            </a:r>
          </a:p>
          <a:p>
            <a:pPr>
              <a:lnSpc>
                <a:spcPct val="150000"/>
              </a:lnSpc>
            </a:pPr>
            <a:r>
              <a:rPr lang="zh-CN" altLang="en-US" sz="2000" b="1" dirty="0">
                <a:solidFill>
                  <a:schemeClr val="hlink"/>
                </a:solidFill>
              </a:rPr>
              <a:t>①每一工作单元的研究内容应具体、可行，并有明确、具体、客观的进度考核指标，如发表论文、参加研讨会等。</a:t>
            </a:r>
          </a:p>
          <a:p>
            <a:pPr>
              <a:lnSpc>
                <a:spcPct val="150000"/>
              </a:lnSpc>
            </a:pPr>
            <a:r>
              <a:rPr lang="zh-CN" altLang="en-US" sz="2000" b="1" dirty="0">
                <a:solidFill>
                  <a:schemeClr val="hlink"/>
                </a:solidFill>
              </a:rPr>
              <a:t>②层次分明，各工作单元之间应具有连续性。</a:t>
            </a:r>
          </a:p>
          <a:p>
            <a:pPr>
              <a:lnSpc>
                <a:spcPct val="150000"/>
              </a:lnSpc>
            </a:pPr>
            <a:r>
              <a:rPr lang="zh-CN" altLang="en-US" sz="2000" b="1" dirty="0">
                <a:solidFill>
                  <a:schemeClr val="hlink"/>
                </a:solidFill>
                <a:sym typeface="Arial" panose="020B0604020202020204" pitchFamily="34" charset="0"/>
              </a:rPr>
              <a:t>③</a:t>
            </a:r>
            <a:r>
              <a:rPr lang="zh-CN" altLang="en-US" sz="2000" b="1" dirty="0">
                <a:solidFill>
                  <a:schemeClr val="hlink"/>
                </a:solidFill>
              </a:rPr>
              <a:t>不要用专门时间去“结题、整理、撰文”。</a:t>
            </a:r>
          </a:p>
        </p:txBody>
      </p:sp>
      <p:pic>
        <p:nvPicPr>
          <p:cNvPr id="3" name="图片 2"/>
          <p:cNvPicPr>
            <a:picLocks noChangeAspect="1"/>
          </p:cNvPicPr>
          <p:nvPr/>
        </p:nvPicPr>
        <p:blipFill>
          <a:blip r:embed="rId2"/>
          <a:stretch>
            <a:fillRect/>
          </a:stretch>
        </p:blipFill>
        <p:spPr>
          <a:xfrm>
            <a:off x="635" y="0"/>
            <a:ext cx="9144000" cy="148463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27</a:t>
            </a:fld>
            <a:endParaRPr lang="en-US" altLang="zh-CN" noProof="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8"/>
          <p:cNvSpPr/>
          <p:nvPr/>
        </p:nvSpPr>
        <p:spPr>
          <a:xfrm>
            <a:off x="1123315" y="2012315"/>
            <a:ext cx="7129780" cy="1770380"/>
          </a:xfrm>
          <a:prstGeom prst="rect">
            <a:avLst/>
          </a:prstGeom>
          <a:noFill/>
          <a:ln w="9525">
            <a:noFill/>
          </a:ln>
        </p:spPr>
        <p:txBody>
          <a:bodyPr anchor="t"/>
          <a:lstStyle/>
          <a:p>
            <a:pPr marL="469900" indent="-469900" algn="just">
              <a:lnSpc>
                <a:spcPct val="120000"/>
              </a:lnSpc>
              <a:spcBef>
                <a:spcPct val="20000"/>
              </a:spcBef>
              <a:buClr>
                <a:schemeClr val="accent2"/>
              </a:buClr>
              <a:buFont typeface="Wingdings" panose="05000000000000000000" pitchFamily="2" charset="2"/>
            </a:pPr>
            <a:r>
              <a:rPr lang="en-US" altLang="zh-CN" sz="2000" b="1">
                <a:solidFill>
                  <a:srgbClr val="FF9933"/>
                </a:solidFill>
                <a:latin typeface="宋体" panose="02010600030101010101" pitchFamily="2" charset="-122"/>
              </a:rPr>
              <a:t>4</a:t>
            </a:r>
            <a:r>
              <a:rPr lang="zh-CN" altLang="en-US" sz="2000" b="1" dirty="0">
                <a:solidFill>
                  <a:srgbClr val="FF9933"/>
                </a:solidFill>
                <a:latin typeface="宋体" panose="02010600030101010101" pitchFamily="2" charset="-122"/>
              </a:rPr>
              <a:t>、预期研究结果</a:t>
            </a:r>
            <a:r>
              <a:rPr lang="zh-CN" altLang="en-US" sz="2000" b="1" dirty="0">
                <a:latin typeface="宋体" panose="02010600030101010101" pitchFamily="2" charset="-122"/>
              </a:rPr>
              <a:t>  </a:t>
            </a:r>
            <a:r>
              <a:rPr lang="zh-CN" altLang="en-US" sz="2000" b="1" dirty="0">
                <a:solidFill>
                  <a:srgbClr val="008000"/>
                </a:solidFill>
                <a:latin typeface="宋体" panose="02010600030101010101" pitchFamily="2" charset="-122"/>
              </a:rPr>
              <a:t>不同类型的课题，预期结果的侧重也不同。总体而言，国社项目更多倾向于应用研究，尤其是经济管理类学科。因此，预期研究成果主要从决策建议、咨询、人才培养、出版类成果、研究报告等方面进行描画。</a:t>
            </a:r>
            <a:endParaRPr lang="zh-CN" altLang="en-US" sz="2000" dirty="0">
              <a:solidFill>
                <a:srgbClr val="008000"/>
              </a:solidFill>
            </a:endParaRPr>
          </a:p>
        </p:txBody>
      </p:sp>
      <p:sp>
        <p:nvSpPr>
          <p:cNvPr id="28678" name="Rectangle 9"/>
          <p:cNvSpPr/>
          <p:nvPr/>
        </p:nvSpPr>
        <p:spPr>
          <a:xfrm>
            <a:off x="1570990" y="3651252"/>
            <a:ext cx="6234430" cy="2399665"/>
          </a:xfrm>
          <a:prstGeom prst="rect">
            <a:avLst/>
          </a:prstGeom>
          <a:noFill/>
          <a:ln w="9525">
            <a:noFill/>
          </a:ln>
        </p:spPr>
        <p:txBody>
          <a:bodyPr wrap="square" anchor="t">
            <a:spAutoFit/>
          </a:bodyPr>
          <a:lstStyle/>
          <a:p>
            <a:pPr>
              <a:lnSpc>
                <a:spcPct val="150000"/>
              </a:lnSpc>
            </a:pPr>
            <a:r>
              <a:rPr lang="zh-CN" altLang="en-US" sz="2000" b="1" dirty="0">
                <a:solidFill>
                  <a:srgbClr val="FF0000"/>
                </a:solidFill>
                <a:ea typeface="华文行楷" panose="02010800040101010101" pitchFamily="2" charset="-122"/>
              </a:rPr>
              <a:t>注意事项：</a:t>
            </a:r>
          </a:p>
          <a:p>
            <a:pPr>
              <a:lnSpc>
                <a:spcPct val="150000"/>
              </a:lnSpc>
            </a:pPr>
            <a:r>
              <a:rPr lang="zh-CN" altLang="en-US" sz="1600" b="1" dirty="0">
                <a:solidFill>
                  <a:srgbClr val="3333FF"/>
                </a:solidFill>
                <a:latin typeface="+mn-ea"/>
                <a:cs typeface="+mn-ea"/>
              </a:rPr>
              <a:t>①要与预期目标相呼应；</a:t>
            </a:r>
          </a:p>
          <a:p>
            <a:pPr>
              <a:lnSpc>
                <a:spcPct val="150000"/>
              </a:lnSpc>
            </a:pPr>
            <a:r>
              <a:rPr lang="zh-CN" altLang="en-US" sz="1600" b="1" dirty="0">
                <a:solidFill>
                  <a:srgbClr val="3333FF"/>
                </a:solidFill>
                <a:latin typeface="+mn-ea"/>
                <a:cs typeface="+mn-ea"/>
              </a:rPr>
              <a:t>②成果体现形式：</a:t>
            </a:r>
          </a:p>
          <a:p>
            <a:pPr>
              <a:lnSpc>
                <a:spcPct val="150000"/>
              </a:lnSpc>
            </a:pPr>
            <a:r>
              <a:rPr lang="zh-CN" altLang="en-US" sz="1600" b="1" dirty="0">
                <a:solidFill>
                  <a:srgbClr val="3333FF"/>
                </a:solidFill>
                <a:latin typeface="+mn-ea"/>
                <a:cs typeface="+mn-ea"/>
              </a:rPr>
              <a:t>（</a:t>
            </a:r>
            <a:r>
              <a:rPr lang="en-US" altLang="zh-CN" sz="1600" b="1" dirty="0">
                <a:solidFill>
                  <a:srgbClr val="3333FF"/>
                </a:solidFill>
                <a:latin typeface="+mn-ea"/>
                <a:cs typeface="+mn-ea"/>
              </a:rPr>
              <a:t>1</a:t>
            </a:r>
            <a:r>
              <a:rPr lang="zh-CN" altLang="en-US" sz="1600" b="1" dirty="0">
                <a:solidFill>
                  <a:srgbClr val="3333FF"/>
                </a:solidFill>
                <a:latin typeface="+mn-ea"/>
                <a:cs typeface="+mn-ea"/>
              </a:rPr>
              <a:t>）出版类成果：一定要体现中文期刊，把成果发表在祖国大地上；</a:t>
            </a:r>
          </a:p>
          <a:p>
            <a:pPr>
              <a:lnSpc>
                <a:spcPct val="150000"/>
              </a:lnSpc>
            </a:pPr>
            <a:r>
              <a:rPr lang="zh-CN" altLang="en-US" sz="1600" b="1" dirty="0">
                <a:solidFill>
                  <a:srgbClr val="3333FF"/>
                </a:solidFill>
                <a:latin typeface="+mn-ea"/>
                <a:cs typeface="+mn-ea"/>
              </a:rPr>
              <a:t>（</a:t>
            </a:r>
            <a:r>
              <a:rPr lang="en-US" altLang="zh-CN" sz="1600" b="1" dirty="0">
                <a:solidFill>
                  <a:srgbClr val="3333FF"/>
                </a:solidFill>
                <a:latin typeface="+mn-ea"/>
                <a:cs typeface="+mn-ea"/>
              </a:rPr>
              <a:t>2</a:t>
            </a:r>
            <a:r>
              <a:rPr lang="zh-CN" altLang="en-US" sz="1600" b="1" dirty="0">
                <a:solidFill>
                  <a:srgbClr val="3333FF"/>
                </a:solidFill>
                <a:latin typeface="+mn-ea"/>
                <a:cs typeface="+mn-ea"/>
              </a:rPr>
              <a:t>）人才培养：研究生培养和青年科技工作者；</a:t>
            </a:r>
          </a:p>
          <a:p>
            <a:pPr>
              <a:lnSpc>
                <a:spcPct val="150000"/>
              </a:lnSpc>
            </a:pPr>
            <a:r>
              <a:rPr lang="zh-CN" altLang="en-US" sz="1600" b="1" dirty="0">
                <a:solidFill>
                  <a:srgbClr val="3333FF"/>
                </a:solidFill>
                <a:latin typeface="+mn-ea"/>
                <a:cs typeface="+mn-ea"/>
              </a:rPr>
              <a:t>（</a:t>
            </a:r>
            <a:r>
              <a:rPr lang="en-US" altLang="zh-CN" sz="1600" b="1" dirty="0">
                <a:solidFill>
                  <a:srgbClr val="3333FF"/>
                </a:solidFill>
                <a:latin typeface="+mn-ea"/>
                <a:cs typeface="+mn-ea"/>
              </a:rPr>
              <a:t>3</a:t>
            </a:r>
            <a:r>
              <a:rPr lang="zh-CN" altLang="en-US" sz="1600" b="1" dirty="0">
                <a:solidFill>
                  <a:srgbClr val="3333FF"/>
                </a:solidFill>
                <a:latin typeface="+mn-ea"/>
                <a:cs typeface="+mn-ea"/>
              </a:rPr>
              <a:t>）奖励：不宜说获什么奖，可说拟申报几项。</a:t>
            </a:r>
          </a:p>
        </p:txBody>
      </p:sp>
      <p:pic>
        <p:nvPicPr>
          <p:cNvPr id="3" name="图片 2"/>
          <p:cNvPicPr>
            <a:picLocks noChangeAspect="1"/>
          </p:cNvPicPr>
          <p:nvPr/>
        </p:nvPicPr>
        <p:blipFill>
          <a:blip r:embed="rId2"/>
          <a:stretch>
            <a:fillRect/>
          </a:stretch>
        </p:blipFill>
        <p:spPr>
          <a:xfrm>
            <a:off x="635" y="0"/>
            <a:ext cx="9144000" cy="148463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28</a:t>
            </a:fld>
            <a:endParaRPr lang="en-US" altLang="zh-CN" noProof="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8"/>
          <p:cNvSpPr/>
          <p:nvPr/>
        </p:nvSpPr>
        <p:spPr>
          <a:xfrm>
            <a:off x="1146175" y="1656080"/>
            <a:ext cx="6851650" cy="1485900"/>
          </a:xfrm>
          <a:prstGeom prst="rect">
            <a:avLst/>
          </a:prstGeom>
          <a:noFill/>
          <a:ln w="9525">
            <a:noFill/>
          </a:ln>
        </p:spPr>
        <p:txBody>
          <a:bodyPr anchor="t"/>
          <a:lstStyle/>
          <a:p>
            <a:pPr marL="469900" indent="-469900" algn="just">
              <a:lnSpc>
                <a:spcPct val="150000"/>
              </a:lnSpc>
              <a:buClr>
                <a:schemeClr val="accent2"/>
              </a:buClr>
              <a:buFont typeface="Wingdings" panose="05000000000000000000" pitchFamily="2" charset="2"/>
            </a:pPr>
            <a:r>
              <a:rPr lang="en-US" altLang="zh-CN" sz="2000" b="1">
                <a:solidFill>
                  <a:srgbClr val="FF9933"/>
                </a:solidFill>
                <a:latin typeface="宋体" panose="02010600030101010101" pitchFamily="2" charset="-122"/>
              </a:rPr>
              <a:t>5</a:t>
            </a:r>
            <a:r>
              <a:rPr lang="zh-CN" altLang="en-US" sz="2000" b="1" dirty="0">
                <a:solidFill>
                  <a:srgbClr val="FF9933"/>
                </a:solidFill>
                <a:latin typeface="宋体" panose="02010600030101010101" pitchFamily="2" charset="-122"/>
              </a:rPr>
              <a:t>、研究工作基础  （</a:t>
            </a:r>
            <a:r>
              <a:rPr lang="en-US" altLang="zh-CN" sz="2000" b="1" dirty="0">
                <a:solidFill>
                  <a:srgbClr val="FF9933"/>
                </a:solidFill>
                <a:latin typeface="宋体" panose="02010600030101010101" pitchFamily="2" charset="-122"/>
              </a:rPr>
              <a:t>1</a:t>
            </a:r>
            <a:r>
              <a:rPr lang="zh-CN" altLang="en-US" sz="2000" b="1" dirty="0">
                <a:solidFill>
                  <a:srgbClr val="FF9933"/>
                </a:solidFill>
                <a:latin typeface="宋体" panose="02010600030101010101" pitchFamily="2" charset="-122"/>
              </a:rPr>
              <a:t>）</a:t>
            </a:r>
            <a:r>
              <a:rPr lang="zh-CN" altLang="en-US" sz="2000" b="1" dirty="0">
                <a:solidFill>
                  <a:srgbClr val="008000"/>
                </a:solidFill>
              </a:rPr>
              <a:t>与本项目相关的研究工作积累和已取得的研究工作成绩</a:t>
            </a:r>
            <a:r>
              <a:rPr lang="zh-CN" altLang="en-US" sz="2000" b="1" dirty="0">
                <a:solidFill>
                  <a:srgbClr val="008000"/>
                </a:solidFill>
                <a:latin typeface="宋体" panose="02010600030101010101" pitchFamily="2" charset="-122"/>
              </a:rPr>
              <a:t>；（</a:t>
            </a:r>
            <a:r>
              <a:rPr lang="en-US" altLang="zh-CN" sz="2000" b="1" dirty="0">
                <a:solidFill>
                  <a:srgbClr val="008000"/>
                </a:solidFill>
                <a:latin typeface="宋体" panose="02010600030101010101" pitchFamily="2" charset="-122"/>
              </a:rPr>
              <a:t>2</a:t>
            </a:r>
            <a:r>
              <a:rPr lang="zh-CN" altLang="en-US" sz="2000" b="1" dirty="0">
                <a:solidFill>
                  <a:srgbClr val="008000"/>
                </a:solidFill>
                <a:latin typeface="宋体" panose="02010600030101010101" pitchFamily="2" charset="-122"/>
              </a:rPr>
              <a:t>）核心观点来自于前期基础，且与本项目密切相关。</a:t>
            </a:r>
          </a:p>
        </p:txBody>
      </p:sp>
      <p:sp>
        <p:nvSpPr>
          <p:cNvPr id="29702" name="Rectangle 9"/>
          <p:cNvSpPr/>
          <p:nvPr/>
        </p:nvSpPr>
        <p:spPr>
          <a:xfrm>
            <a:off x="827088" y="3141665"/>
            <a:ext cx="7848600" cy="2527935"/>
          </a:xfrm>
          <a:prstGeom prst="rect">
            <a:avLst/>
          </a:prstGeom>
          <a:noFill/>
          <a:ln w="9525">
            <a:noFill/>
          </a:ln>
        </p:spPr>
        <p:txBody>
          <a:bodyPr anchor="t">
            <a:spAutoFit/>
          </a:bodyPr>
          <a:lstStyle/>
          <a:p>
            <a:pPr>
              <a:lnSpc>
                <a:spcPct val="110000"/>
              </a:lnSpc>
            </a:pPr>
            <a:r>
              <a:rPr lang="zh-CN" altLang="en-US" b="1" dirty="0">
                <a:solidFill>
                  <a:srgbClr val="FF0000"/>
                </a:solidFill>
                <a:ea typeface="华文行楷" panose="02010800040101010101" pitchFamily="2" charset="-122"/>
              </a:rPr>
              <a:t>注意事项：</a:t>
            </a:r>
          </a:p>
          <a:p>
            <a:pPr>
              <a:lnSpc>
                <a:spcPct val="110000"/>
              </a:lnSpc>
            </a:pPr>
            <a:r>
              <a:rPr lang="zh-CN" altLang="en-US" b="1" dirty="0">
                <a:solidFill>
                  <a:schemeClr val="hlink"/>
                </a:solidFill>
              </a:rPr>
              <a:t>①要介绍与申请项目直接相关的研究结果。把课题组发表的有关文章搜集起来，找出与课题相关的（分量最重的</a:t>
            </a:r>
            <a:r>
              <a:rPr lang="en-US" altLang="zh-CN" b="1" dirty="0">
                <a:solidFill>
                  <a:schemeClr val="hlink"/>
                </a:solidFill>
              </a:rPr>
              <a:t>5</a:t>
            </a:r>
            <a:r>
              <a:rPr lang="zh-CN" altLang="en-US" b="1" dirty="0">
                <a:solidFill>
                  <a:schemeClr val="hlink"/>
                </a:solidFill>
              </a:rPr>
              <a:t>项）。</a:t>
            </a:r>
          </a:p>
          <a:p>
            <a:pPr>
              <a:lnSpc>
                <a:spcPct val="110000"/>
              </a:lnSpc>
            </a:pPr>
            <a:endParaRPr lang="zh-CN" altLang="en-US" b="1" dirty="0">
              <a:solidFill>
                <a:schemeClr val="hlink"/>
              </a:solidFill>
            </a:endParaRPr>
          </a:p>
          <a:p>
            <a:pPr>
              <a:lnSpc>
                <a:spcPct val="110000"/>
              </a:lnSpc>
            </a:pPr>
            <a:r>
              <a:rPr lang="zh-CN" altLang="en-US" b="1" dirty="0">
                <a:solidFill>
                  <a:schemeClr val="hlink"/>
                </a:solidFill>
              </a:rPr>
              <a:t>②以往应用与申请项目有关的技术方法的经历。申请人及主要参加者所做的与本项目有关的研究工作积累和已取得的研究工作成绩以及所掌握的实验技术要尽可能详尽地在申请书中反映。有针对性地把研究队伍的相关工作经历、论文、成果等展示出来。（在活页无法体现，但是可以在申请书中描述）</a:t>
            </a:r>
            <a:endParaRPr lang="zh-CN" altLang="en-US" b="1" dirty="0">
              <a:solidFill>
                <a:schemeClr val="hlink"/>
              </a:solidFill>
              <a:ea typeface="华文行楷" panose="02010800040101010101" pitchFamily="2" charset="-122"/>
            </a:endParaRPr>
          </a:p>
        </p:txBody>
      </p:sp>
      <p:pic>
        <p:nvPicPr>
          <p:cNvPr id="3" name="图片 2"/>
          <p:cNvPicPr>
            <a:picLocks noChangeAspect="1"/>
          </p:cNvPicPr>
          <p:nvPr/>
        </p:nvPicPr>
        <p:blipFill>
          <a:blip r:embed="rId2"/>
          <a:stretch>
            <a:fillRect/>
          </a:stretch>
        </p:blipFill>
        <p:spPr>
          <a:xfrm>
            <a:off x="635" y="0"/>
            <a:ext cx="9144000" cy="148463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29</a:t>
            </a:fld>
            <a:endParaRPr lang="en-US" altLang="zh-CN"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组合 7"/>
          <p:cNvGrpSpPr/>
          <p:nvPr/>
        </p:nvGrpSpPr>
        <p:grpSpPr>
          <a:xfrm>
            <a:off x="1979615" y="2349500"/>
            <a:ext cx="5483225" cy="3817938"/>
            <a:chOff x="3118" y="3700"/>
            <a:chExt cx="8635" cy="6013"/>
          </a:xfrm>
        </p:grpSpPr>
        <p:sp>
          <p:nvSpPr>
            <p:cNvPr id="5122" name="Oval 3"/>
            <p:cNvSpPr/>
            <p:nvPr/>
          </p:nvSpPr>
          <p:spPr>
            <a:xfrm>
              <a:off x="5272" y="3700"/>
              <a:ext cx="4440" cy="4200"/>
            </a:xfrm>
            <a:prstGeom prst="ellipse">
              <a:avLst/>
            </a:prstGeom>
            <a:noFill/>
            <a:ln w="9525" cap="flat" cmpd="sng">
              <a:solidFill>
                <a:schemeClr val="tx1"/>
              </a:solidFill>
              <a:prstDash val="solid"/>
              <a:miter/>
              <a:headEnd type="none" w="med" len="med"/>
              <a:tailEnd type="none" w="med" len="med"/>
            </a:ln>
          </p:spPr>
          <p:txBody>
            <a:bodyPr wrap="none" anchor="ctr"/>
            <a:lstStyle/>
            <a:p>
              <a:pPr algn="ctr"/>
              <a:endParaRPr lang="zh-CN" altLang="en-US" dirty="0">
                <a:latin typeface="Garamond" panose="02020404030301010803" pitchFamily="18" charset="0"/>
              </a:endParaRPr>
            </a:p>
          </p:txBody>
        </p:sp>
        <p:sp>
          <p:nvSpPr>
            <p:cNvPr id="5123" name="Text Box 6"/>
            <p:cNvSpPr txBox="1"/>
            <p:nvPr/>
          </p:nvSpPr>
          <p:spPr>
            <a:xfrm>
              <a:off x="6405" y="4720"/>
              <a:ext cx="2465" cy="577"/>
            </a:xfrm>
            <a:prstGeom prst="rect">
              <a:avLst/>
            </a:prstGeom>
            <a:noFill/>
            <a:ln w="9525">
              <a:noFill/>
            </a:ln>
          </p:spPr>
          <p:txBody>
            <a:bodyPr wrap="none" anchor="t">
              <a:spAutoFit/>
            </a:bodyPr>
            <a:lstStyle/>
            <a:p>
              <a:r>
                <a:rPr lang="zh-CN" altLang="en-US" b="1" dirty="0">
                  <a:latin typeface="Times New Roman" panose="02020603050405020304" pitchFamily="18" charset="0"/>
                </a:rPr>
                <a:t>申请书质量高</a:t>
              </a:r>
            </a:p>
          </p:txBody>
        </p:sp>
        <p:sp>
          <p:nvSpPr>
            <p:cNvPr id="5124" name="Oval 2"/>
            <p:cNvSpPr/>
            <p:nvPr/>
          </p:nvSpPr>
          <p:spPr>
            <a:xfrm>
              <a:off x="3117" y="5512"/>
              <a:ext cx="4680" cy="4200"/>
            </a:xfrm>
            <a:prstGeom prst="ellipse">
              <a:avLst/>
            </a:prstGeom>
            <a:noFill/>
            <a:ln w="9525" cap="flat" cmpd="sng">
              <a:solidFill>
                <a:schemeClr val="tx1"/>
              </a:solidFill>
              <a:prstDash val="solid"/>
              <a:miter/>
              <a:headEnd type="none" w="med" len="med"/>
              <a:tailEnd type="none" w="med" len="med"/>
            </a:ln>
          </p:spPr>
          <p:txBody>
            <a:bodyPr wrap="none" anchor="ctr"/>
            <a:lstStyle/>
            <a:p>
              <a:pPr algn="ctr"/>
              <a:endParaRPr lang="zh-CN" altLang="en-US" dirty="0">
                <a:latin typeface="Garamond" panose="02020404030301010803" pitchFamily="18" charset="0"/>
              </a:endParaRPr>
            </a:p>
          </p:txBody>
        </p:sp>
        <p:sp>
          <p:nvSpPr>
            <p:cNvPr id="5125" name="Text Box 5"/>
            <p:cNvSpPr txBox="1"/>
            <p:nvPr/>
          </p:nvSpPr>
          <p:spPr>
            <a:xfrm>
              <a:off x="3345" y="7667"/>
              <a:ext cx="3552" cy="1010"/>
            </a:xfrm>
            <a:prstGeom prst="rect">
              <a:avLst/>
            </a:prstGeom>
            <a:noFill/>
            <a:ln w="9525">
              <a:noFill/>
            </a:ln>
          </p:spPr>
          <p:txBody>
            <a:bodyPr wrap="none" anchor="t">
              <a:spAutoFit/>
            </a:bodyPr>
            <a:lstStyle/>
            <a:p>
              <a:r>
                <a:rPr lang="zh-CN" altLang="en-US" b="1" dirty="0">
                  <a:latin typeface="Times New Roman" panose="02020603050405020304" pitchFamily="18" charset="0"/>
                </a:rPr>
                <a:t>良好的选题（持续</a:t>
              </a:r>
            </a:p>
            <a:p>
              <a:r>
                <a:rPr lang="zh-CN" altLang="en-US" b="1" dirty="0">
                  <a:latin typeface="Times New Roman" panose="02020603050405020304" pitchFamily="18" charset="0"/>
                </a:rPr>
                <a:t>研究方向，基础好）</a:t>
              </a:r>
            </a:p>
          </p:txBody>
        </p:sp>
        <p:sp>
          <p:nvSpPr>
            <p:cNvPr id="5126" name="Oval 4"/>
            <p:cNvSpPr/>
            <p:nvPr/>
          </p:nvSpPr>
          <p:spPr>
            <a:xfrm>
              <a:off x="7312" y="5512"/>
              <a:ext cx="4440" cy="4200"/>
            </a:xfrm>
            <a:prstGeom prst="ellipse">
              <a:avLst/>
            </a:prstGeom>
            <a:noFill/>
            <a:ln w="9525" cap="flat" cmpd="sng">
              <a:solidFill>
                <a:schemeClr val="tx1"/>
              </a:solidFill>
              <a:prstDash val="solid"/>
              <a:miter/>
              <a:headEnd type="none" w="med" len="med"/>
              <a:tailEnd type="none" w="med" len="med"/>
            </a:ln>
          </p:spPr>
          <p:txBody>
            <a:bodyPr wrap="none" anchor="ctr"/>
            <a:lstStyle/>
            <a:p>
              <a:pPr algn="ctr"/>
              <a:endParaRPr lang="zh-CN" altLang="en-US" dirty="0">
                <a:latin typeface="Garamond" panose="02020404030301010803" pitchFamily="18" charset="0"/>
              </a:endParaRPr>
            </a:p>
          </p:txBody>
        </p:sp>
        <p:sp>
          <p:nvSpPr>
            <p:cNvPr id="5127" name="Text Box 7"/>
            <p:cNvSpPr txBox="1"/>
            <p:nvPr/>
          </p:nvSpPr>
          <p:spPr>
            <a:xfrm>
              <a:off x="8335" y="7555"/>
              <a:ext cx="3190" cy="1442"/>
            </a:xfrm>
            <a:prstGeom prst="rect">
              <a:avLst/>
            </a:prstGeom>
            <a:noFill/>
            <a:ln w="9525">
              <a:noFill/>
            </a:ln>
          </p:spPr>
          <p:txBody>
            <a:bodyPr wrap="none" anchor="t">
              <a:spAutoFit/>
            </a:bodyPr>
            <a:lstStyle/>
            <a:p>
              <a:r>
                <a:rPr lang="zh-CN" altLang="en-US" b="1" dirty="0">
                  <a:latin typeface="Times New Roman" panose="02020603050405020304" pitchFamily="18" charset="0"/>
                </a:rPr>
                <a:t>运气（专家认可）</a:t>
              </a:r>
            </a:p>
            <a:p>
              <a:r>
                <a:rPr lang="zh-CN" altLang="en-US" b="1" dirty="0">
                  <a:latin typeface="Times New Roman" panose="02020603050405020304" pitchFamily="18" charset="0"/>
                </a:rPr>
                <a:t>影响力和知名度</a:t>
              </a:r>
            </a:p>
            <a:p>
              <a:endParaRPr lang="en-US" altLang="zh-CN" b="1">
                <a:latin typeface="Times New Roman" panose="02020603050405020304" pitchFamily="18" charset="0"/>
              </a:endParaRPr>
            </a:p>
          </p:txBody>
        </p:sp>
        <p:sp>
          <p:nvSpPr>
            <p:cNvPr id="5128" name="Oval 8"/>
            <p:cNvSpPr/>
            <p:nvPr/>
          </p:nvSpPr>
          <p:spPr>
            <a:xfrm>
              <a:off x="6747" y="6307"/>
              <a:ext cx="1320" cy="1800"/>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lang="zh-CN" altLang="en-US" dirty="0">
                  <a:latin typeface="Times New Roman" panose="02020603050405020304" pitchFamily="18" charset="0"/>
                </a:rPr>
                <a:t>成功</a:t>
              </a:r>
              <a:endParaRPr lang="en-US" altLang="zh-CN" dirty="0">
                <a:latin typeface="Times New Roman" panose="02020603050405020304" pitchFamily="18" charset="0"/>
              </a:endParaRPr>
            </a:p>
          </p:txBody>
        </p:sp>
      </p:grpSp>
      <p:sp>
        <p:nvSpPr>
          <p:cNvPr id="5129" name="Text Box 6"/>
          <p:cNvSpPr txBox="1"/>
          <p:nvPr/>
        </p:nvSpPr>
        <p:spPr>
          <a:xfrm>
            <a:off x="603250" y="1052831"/>
            <a:ext cx="8219440" cy="369332"/>
          </a:xfrm>
          <a:prstGeom prst="rect">
            <a:avLst/>
          </a:prstGeom>
          <a:noFill/>
          <a:ln w="9525">
            <a:noFill/>
          </a:ln>
        </p:spPr>
        <p:txBody>
          <a:bodyPr wrap="square" anchor="t">
            <a:spAutoFit/>
          </a:bodyPr>
          <a:lstStyle/>
          <a:p>
            <a:r>
              <a:rPr lang="zh-CN" altLang="en-US" b="1" dirty="0">
                <a:solidFill>
                  <a:srgbClr val="3333FF"/>
                </a:solidFill>
                <a:latin typeface="Times New Roman" panose="02020603050405020304" pitchFamily="18" charset="0"/>
                <a:ea typeface="华文楷体" panose="02010600040101010101" pitchFamily="2" charset="-122"/>
              </a:rPr>
              <a:t>申请成功要素（关键点：拥有一个强大心脏，持之以恒！）</a:t>
            </a:r>
          </a:p>
        </p:txBody>
      </p:sp>
      <p:grpSp>
        <p:nvGrpSpPr>
          <p:cNvPr id="5130" name="组合 6"/>
          <p:cNvGrpSpPr/>
          <p:nvPr/>
        </p:nvGrpSpPr>
        <p:grpSpPr>
          <a:xfrm>
            <a:off x="427355" y="1843405"/>
            <a:ext cx="2349500" cy="2800350"/>
            <a:chOff x="509" y="2791"/>
            <a:chExt cx="3702" cy="4409"/>
          </a:xfrm>
        </p:grpSpPr>
        <p:sp>
          <p:nvSpPr>
            <p:cNvPr id="5131" name="Oval 8"/>
            <p:cNvSpPr/>
            <p:nvPr/>
          </p:nvSpPr>
          <p:spPr>
            <a:xfrm>
              <a:off x="508" y="2790"/>
              <a:ext cx="1320" cy="1800"/>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lang="zh-CN" altLang="en-US" dirty="0">
                  <a:latin typeface="Times New Roman" panose="02020603050405020304" pitchFamily="18" charset="0"/>
                </a:rPr>
                <a:t>功底</a:t>
              </a:r>
            </a:p>
            <a:p>
              <a:pPr algn="ctr"/>
              <a:r>
                <a:rPr lang="en-US" altLang="zh-CN" dirty="0">
                  <a:latin typeface="Times New Roman" panose="02020603050405020304" pitchFamily="18" charset="0"/>
                </a:rPr>
                <a:t>90</a:t>
              </a:r>
            </a:p>
          </p:txBody>
        </p:sp>
        <p:sp>
          <p:nvSpPr>
            <p:cNvPr id="5132" name="Oval 8"/>
            <p:cNvSpPr/>
            <p:nvPr/>
          </p:nvSpPr>
          <p:spPr>
            <a:xfrm>
              <a:off x="2890" y="2790"/>
              <a:ext cx="1320" cy="1800"/>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lang="zh-CN" altLang="en-US" dirty="0">
                  <a:latin typeface="Times New Roman" panose="02020603050405020304" pitchFamily="18" charset="0"/>
                </a:rPr>
                <a:t>偶然</a:t>
              </a:r>
            </a:p>
            <a:p>
              <a:pPr algn="ctr"/>
              <a:r>
                <a:rPr lang="en-US" altLang="zh-CN" dirty="0">
                  <a:latin typeface="Times New Roman" panose="02020603050405020304" pitchFamily="18" charset="0"/>
                </a:rPr>
                <a:t>10</a:t>
              </a:r>
            </a:p>
          </p:txBody>
        </p:sp>
        <p:sp>
          <p:nvSpPr>
            <p:cNvPr id="5133" name="Oval 8"/>
            <p:cNvSpPr/>
            <p:nvPr/>
          </p:nvSpPr>
          <p:spPr>
            <a:xfrm>
              <a:off x="1529" y="5399"/>
              <a:ext cx="1320" cy="1800"/>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lang="zh-CN" altLang="en-US" dirty="0">
                  <a:latin typeface="Times New Roman" panose="02020603050405020304" pitchFamily="18" charset="0"/>
                </a:rPr>
                <a:t>成功</a:t>
              </a:r>
            </a:p>
            <a:p>
              <a:pPr algn="ctr"/>
              <a:r>
                <a:rPr lang="en-US" altLang="zh-CN" dirty="0">
                  <a:latin typeface="Times New Roman" panose="02020603050405020304" pitchFamily="18" charset="0"/>
                </a:rPr>
                <a:t>100%</a:t>
              </a:r>
            </a:p>
          </p:txBody>
        </p:sp>
        <p:sp>
          <p:nvSpPr>
            <p:cNvPr id="5" name="加号 4"/>
            <p:cNvSpPr/>
            <p:nvPr/>
          </p:nvSpPr>
          <p:spPr>
            <a:xfrm>
              <a:off x="1757" y="3245"/>
              <a:ext cx="1020" cy="7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p>
          </p:txBody>
        </p:sp>
        <p:sp>
          <p:nvSpPr>
            <p:cNvPr id="6" name="下箭头 5"/>
            <p:cNvSpPr/>
            <p:nvPr/>
          </p:nvSpPr>
          <p:spPr>
            <a:xfrm>
              <a:off x="2097" y="4492"/>
              <a:ext cx="454" cy="908"/>
            </a:xfrm>
            <a:prstGeom prst="down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p>
          </p:txBody>
        </p:sp>
      </p:grpSp>
      <p:pic>
        <p:nvPicPr>
          <p:cNvPr id="3" name="图片 2"/>
          <p:cNvPicPr>
            <a:picLocks noChangeAspect="1"/>
          </p:cNvPicPr>
          <p:nvPr/>
        </p:nvPicPr>
        <p:blipFill>
          <a:blip r:embed="rId2"/>
          <a:stretch>
            <a:fillRect/>
          </a:stretch>
        </p:blipFill>
        <p:spPr>
          <a:xfrm>
            <a:off x="635" y="2"/>
            <a:ext cx="9144000" cy="978535"/>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a:t>
            </a:fld>
            <a:endParaRPr lang="en-US" altLang="zh-CN" noProof="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60420"/>
          <p:cNvSpPr/>
          <p:nvPr/>
        </p:nvSpPr>
        <p:spPr>
          <a:xfrm>
            <a:off x="266700" y="1708787"/>
            <a:ext cx="8784590" cy="3956685"/>
          </a:xfrm>
          <a:prstGeom prst="rect">
            <a:avLst/>
          </a:prstGeom>
          <a:noFill/>
          <a:ln w="9525">
            <a:noFill/>
          </a:ln>
        </p:spPr>
        <p:txBody>
          <a:bodyPr anchor="t"/>
          <a:lstStyle/>
          <a:p>
            <a:pPr marL="469900" indent="-469900" eaLnBrk="0" hangingPunct="0">
              <a:lnSpc>
                <a:spcPct val="130000"/>
              </a:lnSpc>
              <a:spcBef>
                <a:spcPct val="20000"/>
              </a:spcBef>
              <a:buClr>
                <a:srgbClr val="FF9900"/>
              </a:buClr>
              <a:buFont typeface="Wingdings" panose="05000000000000000000" pitchFamily="2" charset="2"/>
              <a:buChar char="v"/>
            </a:pPr>
            <a:r>
              <a:rPr lang="zh-CN" altLang="en-US" sz="2300" b="1" dirty="0">
                <a:latin typeface="黑体" panose="02010609060101010101" pitchFamily="2" charset="-122"/>
                <a:ea typeface="黑体" panose="02010609060101010101" pitchFamily="2" charset="-122"/>
              </a:rPr>
              <a:t>无明显科学意义、应用前景、不属于社科资助领域</a:t>
            </a:r>
            <a:r>
              <a:rPr lang="zh-CN" altLang="en-US" b="1" u="sng" dirty="0">
                <a:solidFill>
                  <a:srgbClr val="FF0000"/>
                </a:solidFill>
                <a:latin typeface="黑体" panose="02010609060101010101" pitchFamily="2" charset="-122"/>
                <a:ea typeface="黑体" panose="02010609060101010101" pitchFamily="2" charset="-122"/>
              </a:rPr>
              <a:t>（方向性）</a:t>
            </a:r>
            <a:endParaRPr lang="zh-CN" altLang="en-US" sz="2300" b="1" dirty="0">
              <a:latin typeface="黑体" panose="02010609060101010101" pitchFamily="2" charset="-122"/>
              <a:ea typeface="黑体" panose="02010609060101010101" pitchFamily="2" charset="-122"/>
            </a:endParaRPr>
          </a:p>
          <a:p>
            <a:pPr marL="469900" indent="-469900" eaLnBrk="0" hangingPunct="0">
              <a:lnSpc>
                <a:spcPct val="130000"/>
              </a:lnSpc>
              <a:spcBef>
                <a:spcPct val="20000"/>
              </a:spcBef>
              <a:buClr>
                <a:srgbClr val="FF9900"/>
              </a:buClr>
              <a:buFont typeface="Wingdings" panose="05000000000000000000" pitchFamily="2" charset="2"/>
              <a:buChar char="v"/>
            </a:pPr>
            <a:r>
              <a:rPr lang="zh-CN" altLang="en-US" sz="2300" b="1" dirty="0">
                <a:latin typeface="黑体" panose="02010609060101010101" pitchFamily="2" charset="-122"/>
                <a:ea typeface="黑体" panose="02010609060101010101" pitchFamily="2" charset="-122"/>
              </a:rPr>
              <a:t>缺乏创新性</a:t>
            </a:r>
            <a:r>
              <a:rPr lang="zh-CN" altLang="en-US" b="1" u="sng" dirty="0">
                <a:solidFill>
                  <a:srgbClr val="FF0000"/>
                </a:solidFill>
                <a:latin typeface="黑体" panose="02010609060101010101" pitchFamily="2" charset="-122"/>
                <a:ea typeface="黑体" panose="02010609060101010101" pitchFamily="2" charset="-122"/>
              </a:rPr>
              <a:t>（包括学术思想、学术观点、研究方法）</a:t>
            </a:r>
            <a:endParaRPr lang="zh-CN" altLang="en-US" sz="2300" b="1" dirty="0">
              <a:solidFill>
                <a:srgbClr val="FF0000"/>
              </a:solidFill>
              <a:latin typeface="黑体" panose="02010609060101010101" pitchFamily="2" charset="-122"/>
              <a:ea typeface="黑体" panose="02010609060101010101" pitchFamily="2" charset="-122"/>
            </a:endParaRPr>
          </a:p>
          <a:p>
            <a:pPr marL="469900" indent="-469900" eaLnBrk="0" hangingPunct="0">
              <a:lnSpc>
                <a:spcPct val="130000"/>
              </a:lnSpc>
              <a:spcBef>
                <a:spcPct val="20000"/>
              </a:spcBef>
              <a:buClr>
                <a:srgbClr val="FF9900"/>
              </a:buClr>
              <a:buFont typeface="Wingdings" panose="05000000000000000000" pitchFamily="2" charset="2"/>
              <a:buChar char="v"/>
            </a:pPr>
            <a:r>
              <a:rPr lang="zh-CN" altLang="en-US" sz="2300" b="1" dirty="0">
                <a:solidFill>
                  <a:srgbClr val="008000"/>
                </a:solidFill>
                <a:latin typeface="黑体" panose="02010609060101010101" pitchFamily="2" charset="-122"/>
                <a:ea typeface="黑体" panose="02010609060101010101" pitchFamily="2" charset="-122"/>
              </a:rPr>
              <a:t>立项依据不足</a:t>
            </a:r>
            <a:r>
              <a:rPr lang="zh-CN" altLang="en-US" b="1" u="sng" dirty="0">
                <a:solidFill>
                  <a:srgbClr val="3333FF"/>
                </a:solidFill>
                <a:latin typeface="黑体" panose="02010609060101010101" pitchFamily="2" charset="-122"/>
                <a:ea typeface="黑体" panose="02010609060101010101" pitchFamily="2" charset="-122"/>
              </a:rPr>
              <a:t>（包括题目破解不透彻，文献梳理不全面</a:t>
            </a:r>
            <a:r>
              <a:rPr lang="zh-CN" altLang="en-US" b="1" u="sng" dirty="0">
                <a:solidFill>
                  <a:srgbClr val="3333FF"/>
                </a:solidFill>
                <a:latin typeface="黑体" panose="02010609060101010101" pitchFamily="2" charset="-122"/>
                <a:ea typeface="黑体" panose="02010609060101010101" pitchFamily="2" charset="-122"/>
                <a:sym typeface="+mn-ea"/>
              </a:rPr>
              <a:t>等</a:t>
            </a:r>
            <a:r>
              <a:rPr lang="en-US" altLang="zh-CN" b="1" u="sng" dirty="0">
                <a:solidFill>
                  <a:srgbClr val="3333FF"/>
                </a:solidFill>
                <a:latin typeface="黑体" panose="02010609060101010101" pitchFamily="2" charset="-122"/>
                <a:ea typeface="黑体" panose="02010609060101010101" pitchFamily="2" charset="-122"/>
                <a:sym typeface="+mn-ea"/>
              </a:rPr>
              <a:t>8</a:t>
            </a:r>
            <a:r>
              <a:rPr lang="zh-CN" altLang="en-US" b="1" u="sng" dirty="0">
                <a:solidFill>
                  <a:srgbClr val="3333FF"/>
                </a:solidFill>
                <a:latin typeface="黑体" panose="02010609060101010101" pitchFamily="2" charset="-122"/>
                <a:ea typeface="黑体" panose="02010609060101010101" pitchFamily="2" charset="-122"/>
                <a:sym typeface="+mn-ea"/>
              </a:rPr>
              <a:t>个方面</a:t>
            </a:r>
            <a:r>
              <a:rPr lang="zh-CN" altLang="en-US" b="1" u="sng" dirty="0">
                <a:solidFill>
                  <a:srgbClr val="3333FF"/>
                </a:solidFill>
                <a:latin typeface="黑体" panose="02010609060101010101" pitchFamily="2" charset="-122"/>
                <a:ea typeface="黑体" panose="02010609060101010101" pitchFamily="2" charset="-122"/>
              </a:rPr>
              <a:t>）</a:t>
            </a:r>
            <a:endParaRPr lang="zh-CN" altLang="en-US" sz="2300" b="1" dirty="0">
              <a:solidFill>
                <a:srgbClr val="3333FF"/>
              </a:solidFill>
              <a:latin typeface="黑体" panose="02010609060101010101" pitchFamily="2" charset="-122"/>
              <a:ea typeface="黑体" panose="02010609060101010101" pitchFamily="2" charset="-122"/>
            </a:endParaRPr>
          </a:p>
          <a:p>
            <a:pPr marL="469900" indent="-469900" eaLnBrk="0" hangingPunct="0">
              <a:lnSpc>
                <a:spcPct val="130000"/>
              </a:lnSpc>
              <a:spcBef>
                <a:spcPct val="20000"/>
              </a:spcBef>
              <a:buClr>
                <a:srgbClr val="FF9900"/>
              </a:buClr>
              <a:buFont typeface="Wingdings" panose="05000000000000000000" pitchFamily="2" charset="2"/>
              <a:buChar char="v"/>
            </a:pPr>
            <a:r>
              <a:rPr lang="zh-CN" altLang="en-US" sz="2300" b="1" dirty="0">
                <a:solidFill>
                  <a:srgbClr val="008000"/>
                </a:solidFill>
                <a:latin typeface="黑体" panose="02010609060101010101" pitchFamily="2" charset="-122"/>
                <a:ea typeface="黑体" panose="02010609060101010101" pitchFamily="2" charset="-122"/>
              </a:rPr>
              <a:t>项目研究内容、方案不完善</a:t>
            </a:r>
            <a:r>
              <a:rPr lang="zh-CN" altLang="en-US" b="1" u="sng" dirty="0">
                <a:solidFill>
                  <a:srgbClr val="3333FF"/>
                </a:solidFill>
                <a:latin typeface="黑体" panose="02010609060101010101" pitchFamily="2" charset="-122"/>
                <a:ea typeface="黑体" panose="02010609060101010101" pitchFamily="2" charset="-122"/>
              </a:rPr>
              <a:t>（故事搭建不完美，有漏洞等4个方面） </a:t>
            </a:r>
            <a:r>
              <a:rPr lang="zh-CN" altLang="en-US" sz="2300" b="1" dirty="0">
                <a:solidFill>
                  <a:srgbClr val="3333FF"/>
                </a:solidFill>
                <a:latin typeface="黑体" panose="02010609060101010101" pitchFamily="2" charset="-122"/>
                <a:ea typeface="黑体" panose="02010609060101010101" pitchFamily="2" charset="-122"/>
              </a:rPr>
              <a:t> </a:t>
            </a:r>
            <a:r>
              <a:rPr lang="zh-CN" altLang="en-US" sz="2300" b="1" dirty="0">
                <a:solidFill>
                  <a:srgbClr val="008000"/>
                </a:solidFill>
                <a:latin typeface="黑体" panose="02010609060101010101" pitchFamily="2" charset="-122"/>
                <a:ea typeface="黑体" panose="02010609060101010101" pitchFamily="2" charset="-122"/>
              </a:rPr>
              <a:t>     </a:t>
            </a:r>
          </a:p>
          <a:p>
            <a:pPr marL="469900" indent="-469900" eaLnBrk="0" hangingPunct="0">
              <a:lnSpc>
                <a:spcPct val="130000"/>
              </a:lnSpc>
              <a:spcBef>
                <a:spcPct val="20000"/>
              </a:spcBef>
              <a:buClr>
                <a:srgbClr val="FF9900"/>
              </a:buClr>
              <a:buFont typeface="Wingdings" panose="05000000000000000000" pitchFamily="2" charset="2"/>
              <a:buChar char="v"/>
            </a:pPr>
            <a:r>
              <a:rPr lang="zh-CN" altLang="en-US" sz="2300" b="1" dirty="0">
                <a:solidFill>
                  <a:srgbClr val="008000"/>
                </a:solidFill>
                <a:latin typeface="黑体" panose="02010609060101010101" pitchFamily="2" charset="-122"/>
                <a:ea typeface="黑体" panose="02010609060101010101" pitchFamily="2" charset="-122"/>
              </a:rPr>
              <a:t>研究工作基础薄</a:t>
            </a:r>
            <a:r>
              <a:rPr lang="zh-CN" altLang="en-US" b="1" u="sng" dirty="0">
                <a:solidFill>
                  <a:srgbClr val="3333FF"/>
                </a:solidFill>
                <a:latin typeface="黑体" panose="02010609060101010101" pitchFamily="2" charset="-122"/>
                <a:ea typeface="黑体" panose="02010609060101010101" pitchFamily="2" charset="-122"/>
              </a:rPr>
              <a:t>（功在平时，注重积淀</a:t>
            </a:r>
            <a:r>
              <a:rPr lang="zh-CN" altLang="en-US" b="1" u="sng" dirty="0">
                <a:solidFill>
                  <a:srgbClr val="3333FF"/>
                </a:solidFill>
                <a:latin typeface="黑体" panose="02010609060101010101" pitchFamily="2" charset="-122"/>
                <a:ea typeface="黑体" panose="02010609060101010101" pitchFamily="2" charset="-122"/>
                <a:sym typeface="+mn-ea"/>
              </a:rPr>
              <a:t>等7个方面</a:t>
            </a:r>
            <a:r>
              <a:rPr lang="zh-CN" altLang="en-US" b="1" u="sng" dirty="0">
                <a:solidFill>
                  <a:srgbClr val="3333FF"/>
                </a:solidFill>
                <a:latin typeface="黑体" panose="02010609060101010101" pitchFamily="2" charset="-122"/>
                <a:ea typeface="黑体" panose="02010609060101010101" pitchFamily="2" charset="-122"/>
              </a:rPr>
              <a:t>）</a:t>
            </a:r>
          </a:p>
          <a:p>
            <a:pPr marL="469900" indent="-469900" eaLnBrk="0" hangingPunct="0">
              <a:lnSpc>
                <a:spcPct val="130000"/>
              </a:lnSpc>
              <a:spcBef>
                <a:spcPct val="20000"/>
              </a:spcBef>
              <a:buClr>
                <a:srgbClr val="FF9900"/>
              </a:buClr>
              <a:buFont typeface="Wingdings" panose="05000000000000000000" pitchFamily="2" charset="2"/>
              <a:buChar char="v"/>
            </a:pPr>
            <a:r>
              <a:rPr lang="zh-CN" altLang="en-US" sz="2300" b="1" dirty="0">
                <a:solidFill>
                  <a:srgbClr val="008000"/>
                </a:solidFill>
                <a:latin typeface="黑体" panose="02010609060101010101" pitchFamily="2" charset="-122"/>
                <a:ea typeface="黑体" panose="02010609060101010101" pitchFamily="2" charset="-122"/>
              </a:rPr>
              <a:t>项目组梯队结构不合理</a:t>
            </a:r>
            <a:r>
              <a:rPr lang="zh-CN" altLang="en-US" b="1" u="sng" spc="-260" dirty="0">
                <a:solidFill>
                  <a:srgbClr val="3333FF"/>
                </a:solidFill>
                <a:latin typeface="黑体" panose="02010609060101010101" pitchFamily="2" charset="-122"/>
                <a:ea typeface="黑体" panose="02010609060101010101" pitchFamily="2" charset="-122"/>
              </a:rPr>
              <a:t>（教授、副教授、讲师、博士、硕士、学生、年龄、性别）</a:t>
            </a:r>
            <a:endParaRPr lang="zh-CN" altLang="en-US" b="1" u="sng" spc="-260">
              <a:solidFill>
                <a:srgbClr val="3333FF"/>
              </a:solidFill>
              <a:latin typeface="黑体" panose="02010609060101010101" pitchFamily="2" charset="-122"/>
              <a:ea typeface="黑体" panose="02010609060101010101" pitchFamily="2" charset="-122"/>
            </a:endParaRPr>
          </a:p>
          <a:p>
            <a:pPr marL="469900" indent="-469900" eaLnBrk="0" hangingPunct="0">
              <a:lnSpc>
                <a:spcPct val="130000"/>
              </a:lnSpc>
              <a:spcBef>
                <a:spcPct val="20000"/>
              </a:spcBef>
              <a:buClr>
                <a:srgbClr val="FF9900"/>
              </a:buClr>
              <a:buFont typeface="Wingdings" panose="05000000000000000000" pitchFamily="2" charset="2"/>
              <a:buChar char="v"/>
            </a:pPr>
            <a:r>
              <a:rPr lang="zh-CN" altLang="en-US" sz="2300" b="1" dirty="0">
                <a:latin typeface="黑体" panose="02010609060101010101" pitchFamily="2" charset="-122"/>
                <a:ea typeface="黑体" panose="02010609060101010101" pitchFamily="2" charset="-122"/>
              </a:rPr>
              <a:t>其他</a:t>
            </a:r>
            <a:r>
              <a:rPr lang="zh-CN" altLang="en-US" b="1" u="sng" dirty="0">
                <a:solidFill>
                  <a:srgbClr val="FF0000"/>
                </a:solidFill>
                <a:latin typeface="黑体" panose="02010609060101010101" pitchFamily="2" charset="-122"/>
                <a:ea typeface="黑体" panose="02010609060101010101" pitchFamily="2" charset="-122"/>
              </a:rPr>
              <a:t>（如：标点符号、错别字、格式、观赏性、代表性文献列举等）</a:t>
            </a:r>
          </a:p>
        </p:txBody>
      </p:sp>
      <p:sp>
        <p:nvSpPr>
          <p:cNvPr id="29699" name="Text Box 6"/>
          <p:cNvSpPr txBox="1"/>
          <p:nvPr/>
        </p:nvSpPr>
        <p:spPr>
          <a:xfrm>
            <a:off x="2013585" y="365762"/>
            <a:ext cx="4838700" cy="367665"/>
          </a:xfrm>
          <a:prstGeom prst="rect">
            <a:avLst/>
          </a:prstGeom>
          <a:noFill/>
          <a:ln w="9525">
            <a:noFill/>
          </a:ln>
        </p:spPr>
        <p:txBody>
          <a:bodyPr anchor="t">
            <a:spAutoFit/>
          </a:bodyPr>
          <a:lstStyle/>
          <a:p>
            <a:pPr algn="ctr">
              <a:spcBef>
                <a:spcPct val="50000"/>
              </a:spcBef>
            </a:pPr>
            <a:endParaRPr lang="zh-CN" altLang="zh-CN" b="1" dirty="0">
              <a:solidFill>
                <a:srgbClr val="006600"/>
              </a:solidFill>
              <a:latin typeface="Times New Roman" panose="02020603050405020304" pitchFamily="18" charset="0"/>
              <a:ea typeface="华文新魏" panose="02010800040101010101" pitchFamily="2" charset="-122"/>
            </a:endParaRPr>
          </a:p>
        </p:txBody>
      </p:sp>
      <p:grpSp>
        <p:nvGrpSpPr>
          <p:cNvPr id="6145" name="Group 4"/>
          <p:cNvGrpSpPr/>
          <p:nvPr/>
        </p:nvGrpSpPr>
        <p:grpSpPr>
          <a:xfrm>
            <a:off x="323850" y="692152"/>
            <a:ext cx="8064500" cy="720725"/>
            <a:chOff x="480" y="864"/>
            <a:chExt cx="960" cy="288"/>
          </a:xfrm>
        </p:grpSpPr>
        <p:sp>
          <p:nvSpPr>
            <p:cNvPr id="6146" name="Oval 5"/>
            <p:cNvSpPr/>
            <p:nvPr/>
          </p:nvSpPr>
          <p:spPr>
            <a:xfrm>
              <a:off x="480" y="864"/>
              <a:ext cx="960" cy="288"/>
            </a:xfrm>
            <a:prstGeom prst="ellipse">
              <a:avLst/>
            </a:prstGeom>
            <a:gradFill rotWithShape="0">
              <a:gsLst>
                <a:gs pos="0">
                  <a:schemeClr val="bg1"/>
                </a:gs>
                <a:gs pos="100000">
                  <a:srgbClr val="CCFFCC"/>
                </a:gs>
              </a:gsLst>
              <a:path path="shape">
                <a:fillToRect l="50000" t="50000" r="50000" b="50000"/>
              </a:path>
              <a:tileRect/>
            </a:gradFill>
            <a:ln w="19050" cap="flat" cmpd="sng">
              <a:solidFill>
                <a:srgbClr val="FF0000"/>
              </a:solidFill>
              <a:prstDash val="solid"/>
              <a:round/>
              <a:headEnd type="none" w="med" len="med"/>
              <a:tailEnd type="none" w="med" len="med"/>
            </a:ln>
          </p:spPr>
          <p:txBody>
            <a:bodyPr wrap="none" anchor="ctr"/>
            <a:lstStyle/>
            <a:p>
              <a:endParaRPr lang="zh-CN" altLang="en-US" dirty="0"/>
            </a:p>
          </p:txBody>
        </p:sp>
        <p:sp>
          <p:nvSpPr>
            <p:cNvPr id="6147" name="Text Box 6"/>
            <p:cNvSpPr txBox="1"/>
            <p:nvPr/>
          </p:nvSpPr>
          <p:spPr>
            <a:xfrm>
              <a:off x="672" y="912"/>
              <a:ext cx="576" cy="147"/>
            </a:xfrm>
            <a:prstGeom prst="rect">
              <a:avLst/>
            </a:prstGeom>
            <a:noFill/>
            <a:ln w="9525">
              <a:noFill/>
            </a:ln>
          </p:spPr>
          <p:txBody>
            <a:bodyPr anchor="t">
              <a:spAutoFit/>
            </a:bodyPr>
            <a:lstStyle/>
            <a:p>
              <a:pPr algn="ctr">
                <a:spcBef>
                  <a:spcPct val="50000"/>
                </a:spcBef>
              </a:pPr>
              <a:endParaRPr lang="zh-CN" altLang="zh-CN" b="1" dirty="0">
                <a:solidFill>
                  <a:srgbClr val="006600"/>
                </a:solidFill>
                <a:latin typeface="Times New Roman" panose="02020603050405020304" pitchFamily="18" charset="0"/>
                <a:ea typeface="华文新魏" panose="02010800040101010101" pitchFamily="2" charset="-122"/>
              </a:endParaRPr>
            </a:p>
          </p:txBody>
        </p:sp>
      </p:grpSp>
      <p:sp>
        <p:nvSpPr>
          <p:cNvPr id="6148" name="Rectangle 7"/>
          <p:cNvSpPr/>
          <p:nvPr/>
        </p:nvSpPr>
        <p:spPr>
          <a:xfrm>
            <a:off x="3161534" y="812166"/>
            <a:ext cx="1800493" cy="369332"/>
          </a:xfrm>
          <a:prstGeom prst="rect">
            <a:avLst/>
          </a:prstGeom>
          <a:noFill/>
          <a:ln w="9525">
            <a:noFill/>
          </a:ln>
        </p:spPr>
        <p:txBody>
          <a:bodyPr wrap="none" anchor="t">
            <a:spAutoFit/>
          </a:bodyPr>
          <a:lstStyle/>
          <a:p>
            <a:pPr algn="ctr"/>
            <a:r>
              <a:rPr lang="zh-CN" altLang="en-US" b="1" dirty="0">
                <a:solidFill>
                  <a:srgbClr val="FF0000"/>
                </a:solidFill>
              </a:rPr>
              <a:t>本子中常见问题</a:t>
            </a: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30</a:t>
            </a:fld>
            <a:endParaRPr lang="en-US" altLang="zh-CN" noProof="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61443"/>
          <p:cNvSpPr/>
          <p:nvPr/>
        </p:nvSpPr>
        <p:spPr>
          <a:xfrm>
            <a:off x="3065147" y="694057"/>
            <a:ext cx="3528695" cy="713105"/>
          </a:xfrm>
          <a:prstGeom prst="rect">
            <a:avLst/>
          </a:prstGeom>
          <a:noFill/>
          <a:ln w="9525">
            <a:noFill/>
          </a:ln>
        </p:spPr>
        <p:txBody>
          <a:bodyPr anchor="ctr"/>
          <a:lstStyle/>
          <a:p>
            <a:pPr algn="ctr" eaLnBrk="0" hangingPunct="0"/>
            <a:r>
              <a:rPr lang="zh-CN" altLang="en-US" sz="3600" dirty="0">
                <a:solidFill>
                  <a:srgbClr val="CC440E"/>
                </a:solidFill>
                <a:ea typeface="黑体" panose="02010609060101010101" pitchFamily="2" charset="-122"/>
              </a:rPr>
              <a:t>立项依据不足</a:t>
            </a:r>
            <a:endParaRPr lang="zh-CN" altLang="en-US" sz="3600">
              <a:solidFill>
                <a:srgbClr val="CC440E"/>
              </a:solidFill>
              <a:ea typeface="黑体" panose="02010609060101010101" pitchFamily="2" charset="-122"/>
            </a:endParaRPr>
          </a:p>
        </p:txBody>
      </p:sp>
      <p:sp>
        <p:nvSpPr>
          <p:cNvPr id="38914" name="矩形 61444"/>
          <p:cNvSpPr/>
          <p:nvPr/>
        </p:nvSpPr>
        <p:spPr>
          <a:xfrm>
            <a:off x="755650" y="1484313"/>
            <a:ext cx="7848600" cy="4525962"/>
          </a:xfrm>
          <a:prstGeom prst="rect">
            <a:avLst/>
          </a:prstGeom>
          <a:noFill/>
          <a:ln w="9525">
            <a:noFill/>
          </a:ln>
        </p:spPr>
        <p:txBody>
          <a:bodyPr anchor="t"/>
          <a:lstStyle/>
          <a:p>
            <a:pPr marL="609600" indent="-609600" eaLnBrk="0" hangingPunct="0">
              <a:lnSpc>
                <a:spcPct val="80000"/>
              </a:lnSpc>
              <a:spcBef>
                <a:spcPct val="20000"/>
              </a:spcBef>
              <a:buClr>
                <a:schemeClr val="accent2"/>
              </a:buClr>
              <a:buFont typeface="Wingdings" panose="05000000000000000000" pitchFamily="2" charset="2"/>
              <a:buChar char="Ø"/>
            </a:pPr>
            <a:endParaRPr lang="zh-CN" altLang="en-US" sz="800" b="1" dirty="0"/>
          </a:p>
          <a:p>
            <a:pPr marL="609600" indent="-609600" eaLnBrk="0" hangingPunct="0">
              <a:lnSpc>
                <a:spcPct val="130000"/>
              </a:lnSpc>
              <a:spcBef>
                <a:spcPct val="20000"/>
              </a:spcBef>
              <a:buClr>
                <a:schemeClr val="tx1"/>
              </a:buClr>
              <a:buFont typeface="Wingdings" panose="05000000000000000000" pitchFamily="2" charset="2"/>
              <a:buAutoNum type="arabicPeriod"/>
            </a:pPr>
            <a:r>
              <a:rPr lang="zh-CN" altLang="en-US" sz="2100" b="1" dirty="0">
                <a:latin typeface="黑体" panose="02010609060101010101" pitchFamily="2" charset="-122"/>
                <a:ea typeface="黑体" panose="02010609060101010101" pitchFamily="2" charset="-122"/>
              </a:rPr>
              <a:t>立项依据中对研究意义和文献梳理过于宏大，研究点不集中，围绕关键科学问题的相关阐述及优势、意义轻描淡写。</a:t>
            </a:r>
          </a:p>
          <a:p>
            <a:pPr marL="609600" indent="-609600" eaLnBrk="0" hangingPunct="0">
              <a:lnSpc>
                <a:spcPct val="130000"/>
              </a:lnSpc>
              <a:spcBef>
                <a:spcPct val="20000"/>
              </a:spcBef>
              <a:buClr>
                <a:schemeClr val="tx1"/>
              </a:buClr>
              <a:buFont typeface="Wingdings" panose="05000000000000000000" pitchFamily="2" charset="2"/>
              <a:buAutoNum type="arabicPeriod"/>
            </a:pPr>
            <a:r>
              <a:rPr lang="zh-CN" altLang="en-US" sz="2100" b="1" dirty="0">
                <a:latin typeface="黑体" panose="02010609060101010101" pitchFamily="2" charset="-122"/>
                <a:ea typeface="黑体" panose="02010609060101010101" pitchFamily="2" charset="-122"/>
              </a:rPr>
              <a:t>缺乏对科学问题的凝练，缺少合理的科学假说，或者申请者提出的科学假说与文献依据相互矛盾，因果关系阐述证据不足。</a:t>
            </a:r>
          </a:p>
          <a:p>
            <a:pPr marL="609600" indent="-609600" eaLnBrk="0" hangingPunct="0">
              <a:lnSpc>
                <a:spcPct val="130000"/>
              </a:lnSpc>
              <a:spcBef>
                <a:spcPct val="20000"/>
              </a:spcBef>
              <a:buClr>
                <a:schemeClr val="tx1"/>
              </a:buClr>
              <a:buFont typeface="Wingdings" panose="05000000000000000000" pitchFamily="2" charset="2"/>
              <a:buAutoNum type="arabicPeriod"/>
            </a:pPr>
            <a:r>
              <a:rPr lang="zh-CN" altLang="en-US" sz="2100" b="1" dirty="0">
                <a:latin typeface="黑体" panose="02010609060101010101" pitchFamily="2" charset="-122"/>
                <a:ea typeface="黑体" panose="02010609060101010101" pitchFamily="2" charset="-122"/>
              </a:rPr>
              <a:t>对国内外研究现状缺乏全面系统的了解，创新性不足。引用的文献多是</a:t>
            </a:r>
            <a:r>
              <a:rPr lang="en-US" altLang="zh-CN" sz="2100" b="1">
                <a:latin typeface="黑体" panose="02010609060101010101" pitchFamily="2" charset="-122"/>
                <a:ea typeface="黑体" panose="02010609060101010101" pitchFamily="2" charset="-122"/>
              </a:rPr>
              <a:t>5</a:t>
            </a:r>
            <a:r>
              <a:rPr lang="zh-CN" altLang="en-US" sz="2100" b="1" dirty="0">
                <a:latin typeface="黑体" panose="02010609060101010101" pitchFamily="2" charset="-122"/>
                <a:ea typeface="黑体" panose="02010609060101010101" pitchFamily="2" charset="-122"/>
              </a:rPr>
              <a:t>年前的，陈旧，</a:t>
            </a:r>
            <a:r>
              <a:rPr lang="zh-CN" altLang="en-US" sz="2100" b="1" dirty="0">
                <a:solidFill>
                  <a:srgbClr val="FF0000"/>
                </a:solidFill>
                <a:latin typeface="黑体" panose="02010609060101010101" pitchFamily="2" charset="-122"/>
                <a:ea typeface="黑体" panose="02010609060101010101" pitchFamily="2" charset="-122"/>
              </a:rPr>
              <a:t>部分文献影响力太低</a:t>
            </a:r>
            <a:r>
              <a:rPr lang="zh-CN" altLang="en-US" sz="2100" b="1" dirty="0">
                <a:latin typeface="黑体" panose="02010609060101010101" pitchFamily="2" charset="-122"/>
                <a:ea typeface="黑体" panose="02010609060101010101" pitchFamily="2" charset="-122"/>
              </a:rPr>
              <a:t>，甚至出现立项依据中的一些引述缺乏参考文献支持。</a:t>
            </a: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31</a:t>
            </a:fld>
            <a:endParaRPr lang="en-US" altLang="zh-CN" noProof="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62468"/>
          <p:cNvSpPr/>
          <p:nvPr/>
        </p:nvSpPr>
        <p:spPr>
          <a:xfrm>
            <a:off x="755650" y="1916115"/>
            <a:ext cx="7786688" cy="4465637"/>
          </a:xfrm>
          <a:prstGeom prst="rect">
            <a:avLst/>
          </a:prstGeom>
          <a:noFill/>
          <a:ln w="9525">
            <a:noFill/>
          </a:ln>
        </p:spPr>
        <p:txBody>
          <a:bodyPr anchor="t"/>
          <a:lstStyle/>
          <a:p>
            <a:pPr marL="609600" indent="-609600" eaLnBrk="0" hangingPunct="0">
              <a:lnSpc>
                <a:spcPct val="130000"/>
              </a:lnSpc>
              <a:spcBef>
                <a:spcPct val="20000"/>
              </a:spcBef>
              <a:buClr>
                <a:schemeClr val="accent2"/>
              </a:buClr>
              <a:buFont typeface="Wingdings" panose="05000000000000000000" pitchFamily="2" charset="2"/>
              <a:buAutoNum type="arabicPeriod" startAt="4"/>
            </a:pPr>
            <a:r>
              <a:rPr lang="zh-CN" altLang="en-US" sz="1900" b="1" dirty="0">
                <a:latin typeface="黑体" panose="02010609060101010101" pitchFamily="2" charset="-122"/>
                <a:ea typeface="黑体" panose="02010609060101010101" pitchFamily="2" charset="-122"/>
              </a:rPr>
              <a:t>项目的立项依据与申请的研究内容和研究方案相悖或对应性差；</a:t>
            </a:r>
          </a:p>
          <a:p>
            <a:pPr marL="609600" indent="-609600" eaLnBrk="0" hangingPunct="0">
              <a:lnSpc>
                <a:spcPct val="130000"/>
              </a:lnSpc>
              <a:spcBef>
                <a:spcPct val="20000"/>
              </a:spcBef>
              <a:buClr>
                <a:schemeClr val="accent2"/>
              </a:buClr>
              <a:buFont typeface="Wingdings" panose="05000000000000000000" pitchFamily="2" charset="2"/>
              <a:buAutoNum type="arabicPeriod" startAt="4"/>
            </a:pPr>
            <a:r>
              <a:rPr lang="zh-CN" altLang="en-US" sz="1900" b="1" dirty="0">
                <a:latin typeface="黑体" panose="02010609060101010101" pitchFamily="2" charset="-122"/>
                <a:ea typeface="黑体" panose="02010609060101010101" pitchFamily="2" charset="-122"/>
              </a:rPr>
              <a:t>立项依据层次不清，对关键问题描述模糊，</a:t>
            </a:r>
            <a:r>
              <a:rPr lang="zh-CN" altLang="en-US" sz="1900" b="1" dirty="0">
                <a:solidFill>
                  <a:srgbClr val="FF0000"/>
                </a:solidFill>
                <a:latin typeface="黑体" panose="02010609060101010101" pitchFamily="2" charset="-122"/>
                <a:ea typeface="黑体" panose="02010609060101010101" pitchFamily="2" charset="-122"/>
              </a:rPr>
              <a:t>各个问题之间缺乏有效连接</a:t>
            </a:r>
            <a:r>
              <a:rPr lang="zh-CN" altLang="en-US" sz="1900" b="1" dirty="0">
                <a:latin typeface="黑体" panose="02010609060101010101" pitchFamily="2" charset="-122"/>
                <a:ea typeface="黑体" panose="02010609060101010101" pitchFamily="2" charset="-122"/>
              </a:rPr>
              <a:t>或出现</a:t>
            </a:r>
            <a:r>
              <a:rPr lang="zh-CN" altLang="en-US" sz="1900" b="1" dirty="0">
                <a:gradFill>
                  <a:gsLst>
                    <a:gs pos="0">
                      <a:srgbClr val="007BD3"/>
                    </a:gs>
                    <a:gs pos="100000">
                      <a:srgbClr val="034373"/>
                    </a:gs>
                  </a:gsLst>
                  <a:lin scaled="0"/>
                </a:gradFill>
                <a:latin typeface="黑体" panose="02010609060101010101" pitchFamily="2" charset="-122"/>
                <a:ea typeface="黑体" panose="02010609060101010101" pitchFamily="2" charset="-122"/>
              </a:rPr>
              <a:t>概念错误</a:t>
            </a:r>
            <a:r>
              <a:rPr lang="zh-CN" altLang="en-US" sz="1900" b="1" dirty="0">
                <a:latin typeface="黑体" panose="02010609060101010101" pitchFamily="2" charset="-122"/>
                <a:ea typeface="黑体" panose="02010609060101010101" pitchFamily="2" charset="-122"/>
              </a:rPr>
              <a:t>、用词含糊、格式凌乱，对他人的研究结论评价</a:t>
            </a:r>
            <a:r>
              <a:rPr lang="zh-CN" altLang="en-US" sz="1900" b="1" dirty="0">
                <a:solidFill>
                  <a:srgbClr val="3333FF"/>
                </a:solidFill>
                <a:latin typeface="黑体" panose="02010609060101010101" pitchFamily="2" charset="-122"/>
                <a:ea typeface="黑体" panose="02010609060101010101" pitchFamily="2" charset="-122"/>
              </a:rPr>
              <a:t>武断</a:t>
            </a:r>
            <a:r>
              <a:rPr lang="zh-CN" altLang="en-US" sz="1900" b="1" dirty="0">
                <a:latin typeface="黑体" panose="02010609060101010101" pitchFamily="2" charset="-122"/>
                <a:ea typeface="黑体" panose="02010609060101010101" pitchFamily="2" charset="-122"/>
              </a:rPr>
              <a:t>。</a:t>
            </a:r>
          </a:p>
          <a:p>
            <a:pPr marL="609600" indent="-609600" eaLnBrk="0" hangingPunct="0">
              <a:lnSpc>
                <a:spcPct val="130000"/>
              </a:lnSpc>
              <a:spcBef>
                <a:spcPct val="20000"/>
              </a:spcBef>
              <a:buClr>
                <a:schemeClr val="accent2"/>
              </a:buClr>
              <a:buFont typeface="Wingdings" panose="05000000000000000000" pitchFamily="2" charset="2"/>
              <a:buAutoNum type="arabicPeriod" startAt="4"/>
            </a:pPr>
            <a:r>
              <a:rPr lang="zh-CN" altLang="en-US" sz="1900" b="1" dirty="0">
                <a:latin typeface="黑体" panose="02010609060101010101" pitchFamily="2" charset="-122"/>
                <a:ea typeface="黑体" panose="02010609060101010101" pitchFamily="2" charset="-122"/>
              </a:rPr>
              <a:t>没有阐述研究思路，或者在研究思路的描述中未明确阐述新方法和方案优势，或者选择关键技术或指标的理由。</a:t>
            </a:r>
          </a:p>
          <a:p>
            <a:pPr marL="609600" indent="-609600" eaLnBrk="0" hangingPunct="0">
              <a:lnSpc>
                <a:spcPct val="130000"/>
              </a:lnSpc>
              <a:spcBef>
                <a:spcPct val="20000"/>
              </a:spcBef>
              <a:buClr>
                <a:schemeClr val="accent2"/>
              </a:buClr>
              <a:buFont typeface="Wingdings" panose="05000000000000000000" pitchFamily="2" charset="2"/>
              <a:buAutoNum type="arabicPeriod" startAt="4"/>
            </a:pPr>
            <a:r>
              <a:rPr lang="zh-CN" altLang="en-US" sz="1900" b="1" dirty="0">
                <a:latin typeface="黑体" panose="02010609060101010101" pitchFamily="2" charset="-122"/>
                <a:ea typeface="黑体" panose="02010609060101010101" pitchFamily="2" charset="-122"/>
              </a:rPr>
              <a:t>申请者没有与此次申请相关的工作基础，尚缺乏保证实现预期目标的足够依据。</a:t>
            </a:r>
          </a:p>
          <a:p>
            <a:pPr marL="609600" indent="-609600" eaLnBrk="0" hangingPunct="0">
              <a:lnSpc>
                <a:spcPct val="130000"/>
              </a:lnSpc>
              <a:spcBef>
                <a:spcPct val="20000"/>
              </a:spcBef>
              <a:buClr>
                <a:schemeClr val="accent2"/>
              </a:buClr>
              <a:buFont typeface="Wingdings" panose="05000000000000000000" pitchFamily="2" charset="2"/>
              <a:buAutoNum type="arabicPeriod" startAt="4"/>
            </a:pPr>
            <a:r>
              <a:rPr lang="zh-CN" altLang="en-US" sz="1900" b="1" dirty="0">
                <a:latin typeface="黑体" panose="02010609060101010101" pitchFamily="2" charset="-122"/>
                <a:ea typeface="黑体" panose="02010609060101010101" pitchFamily="2" charset="-122"/>
              </a:rPr>
              <a:t>没有学术意义和应用前景。</a:t>
            </a:r>
          </a:p>
          <a:p>
            <a:pPr marL="609600" indent="-609600" eaLnBrk="0" hangingPunct="0">
              <a:lnSpc>
                <a:spcPct val="80000"/>
              </a:lnSpc>
              <a:spcBef>
                <a:spcPct val="20000"/>
              </a:spcBef>
              <a:buClr>
                <a:schemeClr val="accent2"/>
              </a:buClr>
              <a:buFont typeface="Wingdings" panose="05000000000000000000" pitchFamily="2" charset="2"/>
              <a:buChar char="o"/>
            </a:pPr>
            <a:endParaRPr lang="zh-CN" altLang="en-US" sz="1900" b="1" dirty="0">
              <a:latin typeface="黑体" panose="02010609060101010101" pitchFamily="2" charset="-122"/>
              <a:ea typeface="黑体" panose="02010609060101010101" pitchFamily="2" charset="-122"/>
            </a:endParaRPr>
          </a:p>
        </p:txBody>
      </p:sp>
      <p:pic>
        <p:nvPicPr>
          <p:cNvPr id="3" name="图片 2"/>
          <p:cNvPicPr>
            <a:picLocks noChangeAspect="1"/>
          </p:cNvPicPr>
          <p:nvPr/>
        </p:nvPicPr>
        <p:blipFill>
          <a:blip r:embed="rId2"/>
          <a:stretch>
            <a:fillRect/>
          </a:stretch>
        </p:blipFill>
        <p:spPr>
          <a:xfrm>
            <a:off x="635" y="0"/>
            <a:ext cx="9144000" cy="148463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32</a:t>
            </a:fld>
            <a:endParaRPr lang="en-US" altLang="zh-CN" noProof="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63491"/>
          <p:cNvSpPr/>
          <p:nvPr/>
        </p:nvSpPr>
        <p:spPr>
          <a:xfrm>
            <a:off x="1763713" y="260350"/>
            <a:ext cx="5122862" cy="1143000"/>
          </a:xfrm>
          <a:prstGeom prst="rect">
            <a:avLst/>
          </a:prstGeom>
          <a:noFill/>
          <a:ln w="9525">
            <a:noFill/>
          </a:ln>
        </p:spPr>
        <p:txBody>
          <a:bodyPr anchor="ctr"/>
          <a:lstStyle/>
          <a:p>
            <a:pPr algn="ctr" eaLnBrk="0" hangingPunct="0"/>
            <a:r>
              <a:rPr lang="zh-CN" altLang="en-US" sz="3000" dirty="0">
                <a:solidFill>
                  <a:srgbClr val="CC440E"/>
                </a:solidFill>
                <a:latin typeface="黑体" panose="02010609060101010101" pitchFamily="2" charset="-122"/>
                <a:ea typeface="黑体" panose="02010609060101010101" pitchFamily="2" charset="-122"/>
                <a:hlinkClick r:id="rId2" action="ppaction://hlinkfile"/>
              </a:rPr>
              <a:t>项目研究内容、方案不完善</a:t>
            </a:r>
            <a:r>
              <a:rPr lang="zh-CN" altLang="en-US" sz="3000" dirty="0">
                <a:solidFill>
                  <a:srgbClr val="CC440E"/>
                </a:solidFill>
                <a:latin typeface="黑体" panose="02010609060101010101" pitchFamily="2" charset="-122"/>
                <a:ea typeface="黑体" panose="02010609060101010101" pitchFamily="2" charset="-122"/>
              </a:rPr>
              <a:t>（蓝图刻画不完美）</a:t>
            </a:r>
          </a:p>
        </p:txBody>
      </p:sp>
      <p:sp>
        <p:nvSpPr>
          <p:cNvPr id="40962" name="矩形 63492"/>
          <p:cNvSpPr/>
          <p:nvPr/>
        </p:nvSpPr>
        <p:spPr>
          <a:xfrm>
            <a:off x="457200" y="1916113"/>
            <a:ext cx="8229600" cy="4210050"/>
          </a:xfrm>
          <a:prstGeom prst="rect">
            <a:avLst/>
          </a:prstGeom>
          <a:noFill/>
          <a:ln w="9525">
            <a:noFill/>
          </a:ln>
        </p:spPr>
        <p:txBody>
          <a:bodyPr anchor="t"/>
          <a:lstStyle/>
          <a:p>
            <a:pPr marL="469900" indent="-469900" eaLnBrk="0" hangingPunct="0">
              <a:lnSpc>
                <a:spcPct val="130000"/>
              </a:lnSpc>
              <a:spcBef>
                <a:spcPct val="20000"/>
              </a:spcBef>
              <a:buClr>
                <a:schemeClr val="accent2"/>
              </a:buClr>
              <a:buFont typeface="Wingdings" panose="05000000000000000000" pitchFamily="2" charset="2"/>
              <a:buChar char="Ø"/>
            </a:pPr>
            <a:r>
              <a:rPr lang="zh-CN" altLang="en-US" sz="1900" dirty="0">
                <a:latin typeface="黑体" panose="02010609060101010101" pitchFamily="2" charset="-122"/>
                <a:ea typeface="黑体" panose="02010609060101010101" pitchFamily="2" charset="-122"/>
              </a:rPr>
              <a:t>研究目标或内容过大</a:t>
            </a:r>
            <a:r>
              <a:rPr lang="en-US" altLang="zh-CN" sz="1900">
                <a:latin typeface="黑体" panose="02010609060101010101" pitchFamily="2" charset="-122"/>
                <a:ea typeface="黑体" panose="02010609060101010101" pitchFamily="2" charset="-122"/>
              </a:rPr>
              <a:t>,</a:t>
            </a:r>
            <a:r>
              <a:rPr lang="zh-CN" altLang="en-US" sz="1900" dirty="0">
                <a:latin typeface="黑体" panose="02010609060101010101" pitchFamily="2" charset="-122"/>
                <a:ea typeface="黑体" panose="02010609060101010101" pitchFamily="2" charset="-122"/>
              </a:rPr>
              <a:t>层次不清、重点不突出、研究目标不明确</a:t>
            </a:r>
            <a:r>
              <a:rPr lang="zh-CN" altLang="en-US" sz="1900">
                <a:latin typeface="黑体" panose="02010609060101010101" pitchFamily="2" charset="-122"/>
                <a:ea typeface="黑体" panose="02010609060101010101" pitchFamily="2" charset="-122"/>
              </a:rPr>
              <a:t>、</a:t>
            </a:r>
            <a:r>
              <a:rPr lang="zh-CN" altLang="en-US" sz="1900" dirty="0">
                <a:latin typeface="黑体" panose="02010609060101010101" pitchFamily="2" charset="-122"/>
                <a:ea typeface="黑体" panose="02010609060101010101" pitchFamily="2" charset="-122"/>
              </a:rPr>
              <a:t>内容不具体</a:t>
            </a:r>
            <a:r>
              <a:rPr lang="en-US" altLang="zh-CN" sz="1900">
                <a:latin typeface="黑体" panose="02010609060101010101" pitchFamily="2" charset="-122"/>
                <a:ea typeface="黑体" panose="02010609060101010101" pitchFamily="2" charset="-122"/>
              </a:rPr>
              <a:t>,</a:t>
            </a:r>
            <a:r>
              <a:rPr lang="zh-CN" altLang="en-US" sz="1900" dirty="0">
                <a:latin typeface="黑体" panose="02010609060101010101" pitchFamily="2" charset="-122"/>
                <a:ea typeface="黑体" panose="02010609060101010101" pitchFamily="2" charset="-122"/>
              </a:rPr>
              <a:t>研究内容简单、深度不够，目标与研究重点不相吻合。研究内容过于分散 </a:t>
            </a:r>
          </a:p>
          <a:p>
            <a:pPr marL="469900" indent="-469900" eaLnBrk="0" hangingPunct="0">
              <a:lnSpc>
                <a:spcPct val="130000"/>
              </a:lnSpc>
              <a:spcBef>
                <a:spcPct val="20000"/>
              </a:spcBef>
              <a:buClr>
                <a:schemeClr val="accent2"/>
              </a:buClr>
              <a:buFont typeface="Wingdings" panose="05000000000000000000" pitchFamily="2" charset="2"/>
              <a:buChar char="Ø"/>
            </a:pPr>
            <a:r>
              <a:rPr lang="zh-CN" altLang="en-US" sz="1900" dirty="0">
                <a:latin typeface="黑体" panose="02010609060101010101" pitchFamily="2" charset="-122"/>
                <a:ea typeface="黑体" panose="02010609060101010101" pitchFamily="2" charset="-122"/>
              </a:rPr>
              <a:t>缺乏特色研究方法和技术路线存在缺陷，关键问题未解决或不准确</a:t>
            </a:r>
          </a:p>
          <a:p>
            <a:pPr marL="469900" indent="-469900" eaLnBrk="0" hangingPunct="0">
              <a:lnSpc>
                <a:spcPct val="130000"/>
              </a:lnSpc>
              <a:spcBef>
                <a:spcPct val="20000"/>
              </a:spcBef>
              <a:buClr>
                <a:schemeClr val="accent2"/>
              </a:buClr>
              <a:buFont typeface="Wingdings" panose="05000000000000000000" pitchFamily="2" charset="2"/>
              <a:buChar char="Ø"/>
            </a:pPr>
            <a:r>
              <a:rPr lang="zh-CN" altLang="en-US" sz="1900" dirty="0">
                <a:latin typeface="黑体" panose="02010609060101010101" pitchFamily="2" charset="-122"/>
                <a:ea typeface="黑体" panose="02010609060101010101" pitchFamily="2" charset="-122"/>
              </a:rPr>
              <a:t>研究方法不先进，实验设计（统计学）不规范、样本小（如各组动物数未交待，无对照组，没有充分考虑混杂因素）</a:t>
            </a:r>
          </a:p>
          <a:p>
            <a:pPr marL="469900" indent="-469900" eaLnBrk="0" hangingPunct="0">
              <a:lnSpc>
                <a:spcPct val="130000"/>
              </a:lnSpc>
              <a:spcBef>
                <a:spcPct val="20000"/>
              </a:spcBef>
              <a:buClr>
                <a:schemeClr val="accent2"/>
              </a:buClr>
              <a:buFont typeface="Wingdings" panose="05000000000000000000" pitchFamily="2" charset="2"/>
              <a:buChar char="Ø"/>
            </a:pPr>
            <a:r>
              <a:rPr lang="zh-CN" altLang="en-US" sz="1900" dirty="0">
                <a:latin typeface="黑体" panose="02010609060101010101" pitchFamily="2" charset="-122"/>
                <a:ea typeface="黑体" panose="02010609060101010101" pitchFamily="2" charset="-122"/>
              </a:rPr>
              <a:t>可行性差、预期研究计划难以实现</a:t>
            </a:r>
          </a:p>
          <a:p>
            <a:pPr marL="469900" indent="-469900" eaLnBrk="0" hangingPunct="0">
              <a:lnSpc>
                <a:spcPct val="80000"/>
              </a:lnSpc>
              <a:spcBef>
                <a:spcPct val="20000"/>
              </a:spcBef>
              <a:buClr>
                <a:schemeClr val="accent2"/>
              </a:buClr>
              <a:buFont typeface="Wingdings" panose="05000000000000000000" pitchFamily="2" charset="2"/>
            </a:pPr>
            <a:endParaRPr lang="zh-CN" altLang="en-US" sz="1900" dirty="0">
              <a:latin typeface="黑体" panose="02010609060101010101" pitchFamily="2" charset="-122"/>
              <a:ea typeface="黑体" panose="02010609060101010101" pitchFamily="2" charset="-122"/>
            </a:endParaRP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33</a:t>
            </a:fld>
            <a:endParaRPr lang="en-US" altLang="zh-CN" noProof="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64515"/>
          <p:cNvSpPr/>
          <p:nvPr/>
        </p:nvSpPr>
        <p:spPr>
          <a:xfrm>
            <a:off x="1476375" y="333375"/>
            <a:ext cx="6491288" cy="1143000"/>
          </a:xfrm>
          <a:prstGeom prst="rect">
            <a:avLst/>
          </a:prstGeom>
          <a:noFill/>
          <a:ln w="9525">
            <a:noFill/>
          </a:ln>
        </p:spPr>
        <p:txBody>
          <a:bodyPr anchor="ctr"/>
          <a:lstStyle/>
          <a:p>
            <a:pPr eaLnBrk="0" hangingPunct="0"/>
            <a:r>
              <a:rPr lang="zh-CN" altLang="en-US" sz="3000" dirty="0">
                <a:solidFill>
                  <a:srgbClr val="CC440E"/>
                </a:solidFill>
                <a:ea typeface="黑体" panose="02010609060101010101" pitchFamily="2" charset="-122"/>
              </a:rPr>
              <a:t>缺乏研究工作基础和</a:t>
            </a:r>
            <a:r>
              <a:rPr lang="zh-CN" altLang="en-US" sz="3000" dirty="0">
                <a:solidFill>
                  <a:srgbClr val="CC440E"/>
                </a:solidFill>
                <a:latin typeface="黑体" panose="02010609060101010101" pitchFamily="2" charset="-122"/>
                <a:ea typeface="黑体" panose="02010609060101010101" pitchFamily="2" charset="-122"/>
              </a:rPr>
              <a:t>梯队结构不合理</a:t>
            </a:r>
            <a:endParaRPr lang="zh-CN" altLang="en-US" sz="3000">
              <a:solidFill>
                <a:srgbClr val="CC440E"/>
              </a:solidFill>
              <a:latin typeface="黑体" panose="02010609060101010101" pitchFamily="2" charset="-122"/>
              <a:ea typeface="黑体" panose="02010609060101010101" pitchFamily="2" charset="-122"/>
            </a:endParaRPr>
          </a:p>
        </p:txBody>
      </p:sp>
      <p:sp>
        <p:nvSpPr>
          <p:cNvPr id="41986" name="矩形 64516"/>
          <p:cNvSpPr/>
          <p:nvPr/>
        </p:nvSpPr>
        <p:spPr>
          <a:xfrm>
            <a:off x="441645" y="1781177"/>
            <a:ext cx="7913687" cy="3992563"/>
          </a:xfrm>
          <a:prstGeom prst="rect">
            <a:avLst/>
          </a:prstGeom>
          <a:noFill/>
          <a:ln w="9525">
            <a:noFill/>
          </a:ln>
        </p:spPr>
        <p:txBody>
          <a:bodyPr anchor="t"/>
          <a:lstStyle/>
          <a:p>
            <a:pPr marL="469900" indent="-469900" eaLnBrk="0" hangingPunct="0">
              <a:lnSpc>
                <a:spcPts val="3520"/>
              </a:lnSpc>
              <a:buClr>
                <a:schemeClr val="accent2"/>
              </a:buClr>
              <a:buFont typeface="Wingdings" panose="05000000000000000000" pitchFamily="2" charset="2"/>
              <a:buChar char="Ø"/>
            </a:pPr>
            <a:r>
              <a:rPr lang="zh-CN" altLang="en-US" sz="2100" b="1" dirty="0"/>
              <a:t>相关的前期研究工作基础不够，没有重要的相关研究成果；</a:t>
            </a:r>
          </a:p>
          <a:p>
            <a:pPr marL="469900" indent="-469900" eaLnBrk="0" hangingPunct="0">
              <a:lnSpc>
                <a:spcPts val="3520"/>
              </a:lnSpc>
              <a:buClr>
                <a:schemeClr val="accent2"/>
              </a:buClr>
              <a:buFont typeface="Wingdings" panose="05000000000000000000" pitchFamily="2" charset="2"/>
              <a:buChar char="Ø"/>
            </a:pPr>
            <a:r>
              <a:rPr lang="zh-CN" altLang="en-US" sz="2100" b="1" dirty="0"/>
              <a:t>申请者及课题组前期工作基础不够，发表文章级别偏低；</a:t>
            </a:r>
          </a:p>
          <a:p>
            <a:pPr marL="469900" indent="-469900" eaLnBrk="0" hangingPunct="0">
              <a:lnSpc>
                <a:spcPts val="3520"/>
              </a:lnSpc>
              <a:buClr>
                <a:schemeClr val="accent2"/>
              </a:buClr>
              <a:buFont typeface="Wingdings" panose="05000000000000000000" pitchFamily="2" charset="2"/>
              <a:buChar char="Ø"/>
            </a:pPr>
            <a:r>
              <a:rPr lang="zh-CN" altLang="en-US" sz="2100" b="1" dirty="0"/>
              <a:t>预期成果欠佳（包括报告、决策建议、论文、人才培养等）；</a:t>
            </a:r>
          </a:p>
          <a:p>
            <a:pPr marL="469900" indent="-469900" eaLnBrk="0" hangingPunct="0">
              <a:lnSpc>
                <a:spcPts val="3520"/>
              </a:lnSpc>
              <a:buClr>
                <a:schemeClr val="accent2"/>
              </a:buClr>
              <a:buFont typeface="Wingdings" panose="05000000000000000000" pitchFamily="2" charset="2"/>
              <a:buChar char="Ø"/>
            </a:pPr>
            <a:r>
              <a:rPr lang="zh-CN" altLang="en-US" sz="2100" b="1" dirty="0"/>
              <a:t>项目组成成员不合理（包括学历、职称、年龄、性别等）；</a:t>
            </a:r>
          </a:p>
          <a:p>
            <a:pPr marL="469900" indent="-469900" eaLnBrk="0" hangingPunct="0">
              <a:lnSpc>
                <a:spcPts val="3520"/>
              </a:lnSpc>
              <a:buClr>
                <a:schemeClr val="accent2"/>
              </a:buClr>
              <a:buFont typeface="Wingdings" panose="05000000000000000000" pitchFamily="2" charset="2"/>
              <a:buChar char="Ø"/>
            </a:pPr>
            <a:r>
              <a:rPr lang="zh-CN" altLang="en-US" sz="2100" b="1" dirty="0"/>
              <a:t>缺乏课题相关的专业研究人员，或项目组成员中具体做事的人太少，没有研究生或实验员参与（可以用初级职称替代）；</a:t>
            </a:r>
          </a:p>
          <a:p>
            <a:pPr marL="469900" indent="-469900" eaLnBrk="0" hangingPunct="0">
              <a:lnSpc>
                <a:spcPts val="3520"/>
              </a:lnSpc>
              <a:buClr>
                <a:schemeClr val="accent2"/>
              </a:buClr>
              <a:buFont typeface="Wingdings" panose="05000000000000000000" pitchFamily="2" charset="2"/>
              <a:buChar char="Ø"/>
            </a:pPr>
            <a:r>
              <a:rPr lang="zh-CN" altLang="en-US" sz="2100" b="1" dirty="0"/>
              <a:t>分工不明确，没有具体落实工作内容，或缺具体的内容分工；</a:t>
            </a:r>
          </a:p>
          <a:p>
            <a:pPr marL="469900" indent="-469900" eaLnBrk="0" hangingPunct="0">
              <a:lnSpc>
                <a:spcPts val="3520"/>
              </a:lnSpc>
              <a:buClr>
                <a:schemeClr val="accent2"/>
              </a:buClr>
              <a:buFont typeface="Wingdings" panose="05000000000000000000" pitchFamily="2" charset="2"/>
              <a:buChar char="Ø"/>
            </a:pPr>
            <a:r>
              <a:rPr lang="zh-CN" altLang="en-US" sz="2100" b="1" dirty="0"/>
              <a:t>研究方向与承担课题问题多（成果少）；</a:t>
            </a:r>
          </a:p>
          <a:p>
            <a:pPr marL="469900" indent="-469900" eaLnBrk="0" hangingPunct="0">
              <a:lnSpc>
                <a:spcPts val="3520"/>
              </a:lnSpc>
              <a:buClr>
                <a:schemeClr val="accent2"/>
              </a:buClr>
              <a:buFont typeface="Wingdings" panose="05000000000000000000" pitchFamily="2" charset="2"/>
              <a:buChar char="Ø"/>
            </a:pPr>
            <a:r>
              <a:rPr lang="zh-CN" altLang="en-US" sz="2100" b="1"/>
              <a:t>谨慎选择外单位合作人员，社科比较注重合作单位选择。</a:t>
            </a: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34</a:t>
            </a:fld>
            <a:endParaRPr lang="en-US" altLang="zh-CN" noProof="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p:nvPr/>
        </p:nvGrpSpPr>
        <p:grpSpPr>
          <a:xfrm>
            <a:off x="684215" y="549277"/>
            <a:ext cx="8135937" cy="792163"/>
            <a:chOff x="480" y="864"/>
            <a:chExt cx="960" cy="288"/>
          </a:xfrm>
        </p:grpSpPr>
        <p:sp>
          <p:nvSpPr>
            <p:cNvPr id="46082" name="Oval 3"/>
            <p:cNvSpPr/>
            <p:nvPr/>
          </p:nvSpPr>
          <p:spPr>
            <a:xfrm>
              <a:off x="480" y="864"/>
              <a:ext cx="960" cy="288"/>
            </a:xfrm>
            <a:prstGeom prst="ellipse">
              <a:avLst/>
            </a:prstGeom>
            <a:solidFill>
              <a:srgbClr val="00FFFF"/>
            </a:solidFill>
            <a:ln w="19050" cap="flat" cmpd="sng">
              <a:solidFill>
                <a:srgbClr val="006600"/>
              </a:solidFill>
              <a:prstDash val="solid"/>
              <a:round/>
              <a:headEnd type="none" w="med" len="med"/>
              <a:tailEnd type="none" w="med" len="med"/>
            </a:ln>
          </p:spPr>
          <p:txBody>
            <a:bodyPr wrap="none" anchor="ctr"/>
            <a:lstStyle/>
            <a:p>
              <a:endParaRPr lang="zh-CN" altLang="en-US" dirty="0"/>
            </a:p>
          </p:txBody>
        </p:sp>
        <p:sp>
          <p:nvSpPr>
            <p:cNvPr id="46083" name="Text Box 4"/>
            <p:cNvSpPr txBox="1"/>
            <p:nvPr/>
          </p:nvSpPr>
          <p:spPr>
            <a:xfrm>
              <a:off x="672" y="912"/>
              <a:ext cx="576" cy="134"/>
            </a:xfrm>
            <a:prstGeom prst="rect">
              <a:avLst/>
            </a:prstGeom>
            <a:noFill/>
            <a:ln w="9525">
              <a:noFill/>
            </a:ln>
          </p:spPr>
          <p:txBody>
            <a:bodyPr anchor="t">
              <a:spAutoFit/>
            </a:bodyPr>
            <a:lstStyle/>
            <a:p>
              <a:pPr algn="ctr">
                <a:spcBef>
                  <a:spcPct val="50000"/>
                </a:spcBef>
              </a:pPr>
              <a:r>
                <a:rPr lang="zh-CN" altLang="en-US" b="1" dirty="0">
                  <a:solidFill>
                    <a:srgbClr val="0033CC"/>
                  </a:solidFill>
                  <a:latin typeface="Arial" panose="020B0604020202020204" pitchFamily="34" charset="0"/>
                </a:rPr>
                <a:t>科研工作的点滴体会（</a:t>
              </a:r>
              <a:r>
                <a:rPr lang="en-US" altLang="zh-CN" b="1" dirty="0">
                  <a:solidFill>
                    <a:srgbClr val="0033CC"/>
                  </a:solidFill>
                  <a:latin typeface="Arial" panose="020B0604020202020204" pitchFamily="34" charset="0"/>
                </a:rPr>
                <a:t>1</a:t>
              </a:r>
              <a:r>
                <a:rPr lang="zh-CN" altLang="en-US" b="1" dirty="0">
                  <a:solidFill>
                    <a:srgbClr val="0033CC"/>
                  </a:solidFill>
                  <a:latin typeface="Arial" panose="020B0604020202020204" pitchFamily="34" charset="0"/>
                </a:rPr>
                <a:t>）</a:t>
              </a:r>
            </a:p>
          </p:txBody>
        </p:sp>
      </p:grpSp>
      <p:sp>
        <p:nvSpPr>
          <p:cNvPr id="46084" name="Rectangle 5"/>
          <p:cNvSpPr/>
          <p:nvPr/>
        </p:nvSpPr>
        <p:spPr>
          <a:xfrm>
            <a:off x="971552" y="1916113"/>
            <a:ext cx="1871663" cy="946150"/>
          </a:xfrm>
          <a:prstGeom prst="rect">
            <a:avLst/>
          </a:prstGeom>
          <a:noFill/>
          <a:ln w="9525">
            <a:noFill/>
          </a:ln>
        </p:spPr>
        <p:txBody>
          <a:bodyPr anchor="t">
            <a:spAutoFit/>
          </a:bodyPr>
          <a:lstStyle/>
          <a:p>
            <a:r>
              <a:rPr lang="zh-CN" altLang="en-US" sz="2800" b="1" dirty="0">
                <a:solidFill>
                  <a:srgbClr val="3333CC"/>
                </a:solidFill>
                <a:ea typeface="华文行楷" panose="02010800040101010101" pitchFamily="2" charset="-122"/>
              </a:rPr>
              <a:t>如何提高</a:t>
            </a:r>
          </a:p>
          <a:p>
            <a:r>
              <a:rPr lang="zh-CN" altLang="en-US" sz="2800" b="1" dirty="0">
                <a:solidFill>
                  <a:srgbClr val="3333CC"/>
                </a:solidFill>
                <a:ea typeface="华文行楷" panose="02010800040101010101" pitchFamily="2" charset="-122"/>
              </a:rPr>
              <a:t>中标率？</a:t>
            </a:r>
          </a:p>
        </p:txBody>
      </p:sp>
      <p:sp>
        <p:nvSpPr>
          <p:cNvPr id="46085" name="Rectangle 6"/>
          <p:cNvSpPr/>
          <p:nvPr/>
        </p:nvSpPr>
        <p:spPr>
          <a:xfrm>
            <a:off x="3815080" y="1657352"/>
            <a:ext cx="4824730" cy="4665345"/>
          </a:xfrm>
          <a:prstGeom prst="rect">
            <a:avLst/>
          </a:prstGeom>
          <a:noFill/>
          <a:ln w="9525">
            <a:noFill/>
          </a:ln>
        </p:spPr>
        <p:txBody>
          <a:bodyPr anchor="t"/>
          <a:lstStyle/>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1</a:t>
            </a:r>
            <a:r>
              <a:rPr lang="zh-CN" altLang="en-US" sz="2100" b="1" dirty="0">
                <a:solidFill>
                  <a:schemeClr val="accent2"/>
                </a:solidFill>
                <a:latin typeface="宋体" panose="02010600030101010101" pitchFamily="2" charset="-122"/>
              </a:rPr>
              <a:t>、把握并认真对待每一次申请机会；</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2</a:t>
            </a:r>
            <a:r>
              <a:rPr lang="zh-CN" altLang="en-US" sz="2100" b="1" dirty="0">
                <a:solidFill>
                  <a:schemeClr val="accent2"/>
                </a:solidFill>
                <a:latin typeface="宋体" panose="02010600030101010101" pitchFamily="2" charset="-122"/>
              </a:rPr>
              <a:t>、平时注重积累；</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3</a:t>
            </a:r>
            <a:r>
              <a:rPr lang="zh-CN" altLang="en-US" sz="2100" b="1" dirty="0">
                <a:solidFill>
                  <a:schemeClr val="accent2"/>
                </a:solidFill>
                <a:latin typeface="宋体" panose="02010600030101010101" pitchFamily="2" charset="-122"/>
              </a:rPr>
              <a:t>、在某一领域或方向上具有连续性；</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4</a:t>
            </a:r>
            <a:r>
              <a:rPr lang="zh-CN" altLang="en-US" sz="2100" b="1" dirty="0">
                <a:solidFill>
                  <a:schemeClr val="accent2"/>
                </a:solidFill>
                <a:latin typeface="宋体" panose="02010600030101010101" pitchFamily="2" charset="-122"/>
              </a:rPr>
              <a:t>、找准课题切入点；</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5</a:t>
            </a:r>
            <a:r>
              <a:rPr lang="zh-CN" altLang="en-US" sz="2100" b="1" dirty="0">
                <a:solidFill>
                  <a:schemeClr val="accent2"/>
                </a:solidFill>
                <a:latin typeface="宋体" panose="02010600030101010101" pitchFamily="2" charset="-122"/>
              </a:rPr>
              <a:t>、讲一个完整的故事；</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6</a:t>
            </a:r>
            <a:r>
              <a:rPr lang="zh-CN" altLang="en-US" sz="2100" b="1" dirty="0">
                <a:solidFill>
                  <a:schemeClr val="accent2"/>
                </a:solidFill>
                <a:latin typeface="宋体" panose="02010600030101010101" pitchFamily="2" charset="-122"/>
              </a:rPr>
              <a:t>、创新性强；</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7</a:t>
            </a:r>
            <a:r>
              <a:rPr lang="zh-CN" altLang="en-US" sz="2100" b="1" dirty="0">
                <a:solidFill>
                  <a:schemeClr val="accent2"/>
                </a:solidFill>
                <a:latin typeface="宋体" panose="02010600030101010101" pitchFamily="2" charset="-122"/>
              </a:rPr>
              <a:t>、充分查阅文献；</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8</a:t>
            </a:r>
            <a:r>
              <a:rPr lang="zh-CN" altLang="en-US" sz="2100" b="1" dirty="0">
                <a:solidFill>
                  <a:schemeClr val="accent2"/>
                </a:solidFill>
                <a:latin typeface="宋体" panose="02010600030101010101" pitchFamily="2" charset="-122"/>
              </a:rPr>
              <a:t>、写好申请书，别无其他方法；</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9</a:t>
            </a:r>
            <a:r>
              <a:rPr lang="zh-CN" altLang="en-US" sz="2100" b="1" dirty="0">
                <a:solidFill>
                  <a:schemeClr val="accent2"/>
                </a:solidFill>
                <a:latin typeface="宋体" panose="02010600030101010101" pitchFamily="2" charset="-122"/>
              </a:rPr>
              <a:t>、具备先做绿叶后做红花的精神。</a:t>
            </a:r>
          </a:p>
        </p:txBody>
      </p:sp>
      <p:pic>
        <p:nvPicPr>
          <p:cNvPr id="46086" name="Picture 7" descr="81d453"/>
          <p:cNvPicPr>
            <a:picLocks noChangeAspect="1"/>
          </p:cNvPicPr>
          <p:nvPr/>
        </p:nvPicPr>
        <p:blipFill>
          <a:blip r:embed="rId2"/>
          <a:stretch>
            <a:fillRect/>
          </a:stretch>
        </p:blipFill>
        <p:spPr>
          <a:xfrm>
            <a:off x="2" y="4310065"/>
            <a:ext cx="2771775" cy="2547937"/>
          </a:xfrm>
          <a:prstGeom prst="rect">
            <a:avLst/>
          </a:prstGeom>
          <a:noFill/>
          <a:ln w="9525">
            <a:noFill/>
          </a:ln>
        </p:spPr>
      </p:pic>
      <p:sp>
        <p:nvSpPr>
          <p:cNvPr id="46087" name="AutoShape 8"/>
          <p:cNvSpPr/>
          <p:nvPr/>
        </p:nvSpPr>
        <p:spPr>
          <a:xfrm>
            <a:off x="1522732" y="2853057"/>
            <a:ext cx="2105025" cy="1266825"/>
          </a:xfrm>
          <a:prstGeom prst="cloudCallout">
            <a:avLst>
              <a:gd name="adj1" fmla="val -57620"/>
              <a:gd name="adj2" fmla="val 117977"/>
            </a:avLst>
          </a:prstGeom>
          <a:gradFill rotWithShape="0">
            <a:gsLst>
              <a:gs pos="0">
                <a:schemeClr val="bg1"/>
              </a:gs>
              <a:gs pos="100000">
                <a:schemeClr val="accent1"/>
              </a:gs>
            </a:gsLst>
            <a:lin ang="18900000" scaled="1"/>
            <a:tileRect/>
          </a:gradFill>
          <a:ln w="9525" cap="flat" cmpd="sng">
            <a:solidFill>
              <a:srgbClr val="FF6600"/>
            </a:solidFill>
            <a:prstDash val="solid"/>
            <a:round/>
            <a:headEnd type="none" w="med" len="med"/>
            <a:tailEnd type="none" w="med" len="med"/>
          </a:ln>
        </p:spPr>
        <p:txBody>
          <a:bodyPr lIns="0" tIns="0" rIns="0" bIns="0" anchor="t"/>
          <a:lstStyle/>
          <a:p>
            <a:pPr algn="ctr"/>
            <a:r>
              <a:rPr lang="zh-CN" altLang="en-US" sz="2000" b="1" dirty="0">
                <a:solidFill>
                  <a:srgbClr val="CC3300"/>
                </a:solidFill>
                <a:latin typeface="Times New Roman" panose="02020603050405020304" pitchFamily="18" charset="0"/>
                <a:ea typeface="隶书" panose="02010509060101010101" pitchFamily="49" charset="-122"/>
              </a:rPr>
              <a:t>在广泛查看资料基础上写好本子！</a:t>
            </a: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35</a:t>
            </a:fld>
            <a:endParaRPr lang="en-US" altLang="zh-CN" noProof="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
          <p:cNvGrpSpPr/>
          <p:nvPr/>
        </p:nvGrpSpPr>
        <p:grpSpPr>
          <a:xfrm>
            <a:off x="684215" y="549277"/>
            <a:ext cx="8135937" cy="792163"/>
            <a:chOff x="480" y="864"/>
            <a:chExt cx="960" cy="288"/>
          </a:xfrm>
        </p:grpSpPr>
        <p:sp>
          <p:nvSpPr>
            <p:cNvPr id="47106" name="Oval 3"/>
            <p:cNvSpPr/>
            <p:nvPr/>
          </p:nvSpPr>
          <p:spPr>
            <a:xfrm>
              <a:off x="480" y="864"/>
              <a:ext cx="960" cy="288"/>
            </a:xfrm>
            <a:prstGeom prst="ellipse">
              <a:avLst/>
            </a:prstGeom>
            <a:solidFill>
              <a:srgbClr val="00FFFF"/>
            </a:solidFill>
            <a:ln w="19050" cap="flat" cmpd="sng">
              <a:solidFill>
                <a:srgbClr val="006600"/>
              </a:solidFill>
              <a:prstDash val="solid"/>
              <a:round/>
              <a:headEnd type="none" w="med" len="med"/>
              <a:tailEnd type="none" w="med" len="med"/>
            </a:ln>
          </p:spPr>
          <p:txBody>
            <a:bodyPr wrap="none" anchor="ctr"/>
            <a:lstStyle/>
            <a:p>
              <a:endParaRPr lang="zh-CN" altLang="en-US" dirty="0"/>
            </a:p>
          </p:txBody>
        </p:sp>
        <p:sp>
          <p:nvSpPr>
            <p:cNvPr id="47107" name="Text Box 4"/>
            <p:cNvSpPr txBox="1"/>
            <p:nvPr/>
          </p:nvSpPr>
          <p:spPr>
            <a:xfrm>
              <a:off x="672" y="912"/>
              <a:ext cx="576" cy="134"/>
            </a:xfrm>
            <a:prstGeom prst="rect">
              <a:avLst/>
            </a:prstGeom>
            <a:noFill/>
            <a:ln w="9525">
              <a:noFill/>
            </a:ln>
          </p:spPr>
          <p:txBody>
            <a:bodyPr anchor="t">
              <a:spAutoFit/>
            </a:bodyPr>
            <a:lstStyle/>
            <a:p>
              <a:pPr algn="ctr">
                <a:spcBef>
                  <a:spcPct val="50000"/>
                </a:spcBef>
              </a:pPr>
              <a:r>
                <a:rPr lang="zh-CN" altLang="en-US" b="1" dirty="0">
                  <a:solidFill>
                    <a:srgbClr val="0033CC"/>
                  </a:solidFill>
                  <a:latin typeface="Arial" panose="020B0604020202020204" pitchFamily="34" charset="0"/>
                </a:rPr>
                <a:t>科研课题申请的点滴体会（</a:t>
              </a:r>
              <a:r>
                <a:rPr lang="en-US" altLang="zh-CN" b="1" dirty="0">
                  <a:solidFill>
                    <a:srgbClr val="0033CC"/>
                  </a:solidFill>
                  <a:latin typeface="Arial" panose="020B0604020202020204" pitchFamily="34" charset="0"/>
                </a:rPr>
                <a:t>2</a:t>
              </a:r>
              <a:r>
                <a:rPr lang="zh-CN" altLang="en-US" b="1" dirty="0">
                  <a:solidFill>
                    <a:srgbClr val="0033CC"/>
                  </a:solidFill>
                  <a:latin typeface="Arial" panose="020B0604020202020204" pitchFamily="34" charset="0"/>
                </a:rPr>
                <a:t>）</a:t>
              </a:r>
            </a:p>
          </p:txBody>
        </p:sp>
      </p:grpSp>
      <p:sp>
        <p:nvSpPr>
          <p:cNvPr id="47108" name="Rectangle 5"/>
          <p:cNvSpPr/>
          <p:nvPr/>
        </p:nvSpPr>
        <p:spPr>
          <a:xfrm>
            <a:off x="590868" y="1906589"/>
            <a:ext cx="2087562" cy="369332"/>
          </a:xfrm>
          <a:prstGeom prst="rect">
            <a:avLst/>
          </a:prstGeom>
          <a:noFill/>
          <a:ln w="9525">
            <a:noFill/>
          </a:ln>
        </p:spPr>
        <p:txBody>
          <a:bodyPr anchor="t">
            <a:spAutoFit/>
          </a:bodyPr>
          <a:lstStyle/>
          <a:p>
            <a:r>
              <a:rPr lang="zh-CN" altLang="en-US" b="1" dirty="0">
                <a:solidFill>
                  <a:srgbClr val="3333CC"/>
                </a:solidFill>
                <a:latin typeface="华文行楷" panose="02010800040101010101" pitchFamily="2" charset="-122"/>
                <a:ea typeface="华文行楷" panose="02010800040101010101" pitchFamily="2" charset="-122"/>
              </a:rPr>
              <a:t>课题申请有技巧吗</a:t>
            </a:r>
            <a:r>
              <a:rPr lang="zh-CN" altLang="en-US" dirty="0">
                <a:solidFill>
                  <a:srgbClr val="3333CC"/>
                </a:solidFill>
                <a:latin typeface="华文行楷" panose="02010800040101010101" pitchFamily="2" charset="-122"/>
                <a:ea typeface="华文行楷" panose="02010800040101010101" pitchFamily="2" charset="-122"/>
              </a:rPr>
              <a:t> </a:t>
            </a:r>
            <a:r>
              <a:rPr lang="zh-CN" altLang="en-US" b="1" dirty="0">
                <a:solidFill>
                  <a:srgbClr val="3333CC"/>
                </a:solidFill>
                <a:latin typeface="华文行楷" panose="02010800040101010101" pitchFamily="2" charset="-122"/>
                <a:ea typeface="华文行楷" panose="02010800040101010101" pitchFamily="2" charset="-122"/>
              </a:rPr>
              <a:t>？</a:t>
            </a:r>
          </a:p>
        </p:txBody>
      </p:sp>
      <p:sp>
        <p:nvSpPr>
          <p:cNvPr id="47109" name="Rectangle 6"/>
          <p:cNvSpPr/>
          <p:nvPr/>
        </p:nvSpPr>
        <p:spPr>
          <a:xfrm>
            <a:off x="3492500" y="1773238"/>
            <a:ext cx="5651500" cy="5014912"/>
          </a:xfrm>
          <a:prstGeom prst="rect">
            <a:avLst/>
          </a:prstGeom>
          <a:noFill/>
          <a:ln w="9525">
            <a:noFill/>
          </a:ln>
        </p:spPr>
        <p:txBody>
          <a:bodyPr anchor="t"/>
          <a:lstStyle/>
          <a:p>
            <a:pPr marL="469900" indent="-469900">
              <a:spcBef>
                <a:spcPct val="20000"/>
              </a:spcBef>
              <a:buClr>
                <a:schemeClr val="accent2"/>
              </a:buClr>
              <a:buFont typeface="Wingdings" panose="05000000000000000000" pitchFamily="2" charset="2"/>
            </a:pPr>
            <a:r>
              <a:rPr lang="en-US" altLang="zh-CN" b="1">
                <a:solidFill>
                  <a:schemeClr val="accent2"/>
                </a:solidFill>
                <a:latin typeface="Times New Roman" panose="02020603050405020304" pitchFamily="18" charset="0"/>
              </a:rPr>
              <a:t>1</a:t>
            </a:r>
            <a:r>
              <a:rPr lang="zh-CN" altLang="en-US" b="1" dirty="0">
                <a:solidFill>
                  <a:schemeClr val="accent2"/>
                </a:solidFill>
                <a:latin typeface="Times New Roman" panose="02020603050405020304" pitchFamily="18" charset="0"/>
              </a:rPr>
              <a:t>、提前准备；</a:t>
            </a:r>
          </a:p>
          <a:p>
            <a:pPr marL="469900" indent="-469900">
              <a:spcBef>
                <a:spcPct val="20000"/>
              </a:spcBef>
              <a:buClr>
                <a:schemeClr val="accent2"/>
              </a:buClr>
              <a:buFont typeface="Wingdings" panose="05000000000000000000" pitchFamily="2" charset="2"/>
            </a:pPr>
            <a:r>
              <a:rPr lang="en-US" altLang="zh-CN" b="1">
                <a:solidFill>
                  <a:schemeClr val="accent2"/>
                </a:solidFill>
                <a:latin typeface="Times New Roman" panose="02020603050405020304" pitchFamily="18" charset="0"/>
              </a:rPr>
              <a:t>2</a:t>
            </a:r>
            <a:r>
              <a:rPr lang="zh-CN" altLang="en-US" b="1" dirty="0">
                <a:solidFill>
                  <a:schemeClr val="accent2"/>
                </a:solidFill>
                <a:latin typeface="Times New Roman" panose="02020603050405020304" pitchFamily="18" charset="0"/>
              </a:rPr>
              <a:t>、滚动式申请；</a:t>
            </a:r>
          </a:p>
          <a:p>
            <a:pPr marL="469900" indent="-469900">
              <a:spcBef>
                <a:spcPct val="20000"/>
              </a:spcBef>
              <a:buClr>
                <a:schemeClr val="accent2"/>
              </a:buClr>
              <a:buFont typeface="Wingdings" panose="05000000000000000000" pitchFamily="2" charset="2"/>
            </a:pPr>
            <a:r>
              <a:rPr lang="en-US" altLang="zh-CN" b="1">
                <a:solidFill>
                  <a:schemeClr val="accent2"/>
                </a:solidFill>
                <a:latin typeface="Times New Roman" panose="02020603050405020304" pitchFamily="18" charset="0"/>
              </a:rPr>
              <a:t>3</a:t>
            </a:r>
            <a:r>
              <a:rPr lang="zh-CN" altLang="en-US" b="1" dirty="0">
                <a:solidFill>
                  <a:schemeClr val="accent2"/>
                </a:solidFill>
                <a:latin typeface="Times New Roman" panose="02020603050405020304" pitchFamily="18" charset="0"/>
              </a:rPr>
              <a:t>、留心新理论新方法，经常查阅国内外期刊；</a:t>
            </a:r>
          </a:p>
          <a:p>
            <a:pPr marL="469900" indent="-469900">
              <a:spcBef>
                <a:spcPct val="20000"/>
              </a:spcBef>
              <a:buClr>
                <a:schemeClr val="accent2"/>
              </a:buClr>
              <a:buFont typeface="Wingdings" panose="05000000000000000000" pitchFamily="2" charset="2"/>
            </a:pPr>
            <a:r>
              <a:rPr lang="en-US" altLang="zh-CN" b="1">
                <a:solidFill>
                  <a:schemeClr val="accent2"/>
                </a:solidFill>
                <a:latin typeface="Times New Roman" panose="02020603050405020304" pitchFamily="18" charset="0"/>
              </a:rPr>
              <a:t>4</a:t>
            </a:r>
            <a:r>
              <a:rPr lang="zh-CN" altLang="en-US" b="1" dirty="0">
                <a:solidFill>
                  <a:schemeClr val="accent2"/>
                </a:solidFill>
                <a:latin typeface="Times New Roman" panose="02020603050405020304" pitchFamily="18" charset="0"/>
              </a:rPr>
              <a:t>、注意在工作和科研中发现问题，尤其是实际调研；</a:t>
            </a:r>
          </a:p>
          <a:p>
            <a:pPr marL="469900" indent="-469900">
              <a:spcBef>
                <a:spcPct val="20000"/>
              </a:spcBef>
              <a:buClr>
                <a:schemeClr val="accent2"/>
              </a:buClr>
              <a:buFont typeface="Wingdings" panose="05000000000000000000" pitchFamily="2" charset="2"/>
            </a:pPr>
            <a:r>
              <a:rPr lang="en-US" altLang="zh-CN" b="1">
                <a:solidFill>
                  <a:schemeClr val="accent2"/>
                </a:solidFill>
                <a:latin typeface="Times New Roman" panose="02020603050405020304" pitchFamily="18" charset="0"/>
              </a:rPr>
              <a:t>5</a:t>
            </a:r>
            <a:r>
              <a:rPr lang="zh-CN" altLang="en-US" b="1" dirty="0">
                <a:solidFill>
                  <a:schemeClr val="accent2"/>
                </a:solidFill>
                <a:latin typeface="Times New Roman" panose="02020603050405020304" pitchFamily="18" charset="0"/>
              </a:rPr>
              <a:t>、平时注重积累；</a:t>
            </a:r>
          </a:p>
          <a:p>
            <a:pPr marL="469900" indent="-469900">
              <a:spcBef>
                <a:spcPct val="20000"/>
              </a:spcBef>
              <a:buClr>
                <a:schemeClr val="accent2"/>
              </a:buClr>
              <a:buFont typeface="Wingdings" panose="05000000000000000000" pitchFamily="2" charset="2"/>
            </a:pPr>
            <a:r>
              <a:rPr lang="en-US" altLang="zh-CN" b="1">
                <a:solidFill>
                  <a:schemeClr val="accent2"/>
                </a:solidFill>
                <a:latin typeface="Times New Roman" panose="02020603050405020304" pitchFamily="18" charset="0"/>
              </a:rPr>
              <a:t>6</a:t>
            </a:r>
            <a:r>
              <a:rPr lang="zh-CN" altLang="en-US" b="1" dirty="0">
                <a:solidFill>
                  <a:schemeClr val="accent2"/>
                </a:solidFill>
                <a:latin typeface="Times New Roman" panose="02020603050405020304" pitchFamily="18" charset="0"/>
              </a:rPr>
              <a:t>、多参加本领域的学术活动，广泛接触同行专家；</a:t>
            </a:r>
          </a:p>
          <a:p>
            <a:pPr marL="469900" indent="-469900">
              <a:spcBef>
                <a:spcPct val="20000"/>
              </a:spcBef>
              <a:buClr>
                <a:schemeClr val="accent2"/>
              </a:buClr>
              <a:buFont typeface="Wingdings" panose="05000000000000000000" pitchFamily="2" charset="2"/>
            </a:pPr>
            <a:r>
              <a:rPr lang="en-US" altLang="zh-CN" b="1">
                <a:solidFill>
                  <a:schemeClr val="accent2"/>
                </a:solidFill>
                <a:latin typeface="Times New Roman" panose="02020603050405020304" pitchFamily="18" charset="0"/>
              </a:rPr>
              <a:t>7</a:t>
            </a:r>
            <a:r>
              <a:rPr lang="zh-CN" altLang="en-US" b="1" dirty="0">
                <a:solidFill>
                  <a:schemeClr val="accent2"/>
                </a:solidFill>
                <a:latin typeface="Times New Roman" panose="02020603050405020304" pitchFamily="18" charset="0"/>
              </a:rPr>
              <a:t>、自查自纠。写完了可以过几天再看看 ，不断修改；</a:t>
            </a:r>
          </a:p>
          <a:p>
            <a:pPr marL="469900" indent="-469900">
              <a:spcBef>
                <a:spcPct val="20000"/>
              </a:spcBef>
              <a:buClr>
                <a:schemeClr val="accent2"/>
              </a:buClr>
              <a:buFont typeface="Wingdings" panose="05000000000000000000" pitchFamily="2" charset="2"/>
            </a:pPr>
            <a:r>
              <a:rPr lang="zh-CN" altLang="en-US" b="1" dirty="0">
                <a:solidFill>
                  <a:schemeClr val="accent2"/>
                </a:solidFill>
                <a:latin typeface="Times New Roman" panose="02020603050405020304" pitchFamily="18" charset="0"/>
              </a:rPr>
              <a:t>8、写好的标书请要请一些内行专家和外行来看。一</a:t>
            </a:r>
          </a:p>
          <a:p>
            <a:pPr marL="469900" indent="-469900">
              <a:spcBef>
                <a:spcPct val="20000"/>
              </a:spcBef>
              <a:buClr>
                <a:schemeClr val="accent2"/>
              </a:buClr>
              <a:buFont typeface="Wingdings" panose="05000000000000000000" pitchFamily="2" charset="2"/>
            </a:pPr>
            <a:r>
              <a:rPr lang="zh-CN" altLang="en-US" b="1" dirty="0">
                <a:solidFill>
                  <a:schemeClr val="accent2"/>
                </a:solidFill>
                <a:latin typeface="Times New Roman" panose="02020603050405020304" pitchFamily="18" charset="0"/>
              </a:rPr>
              <a:t>是看他们能不能理解你标书的意思，因为你这个小领域的“外行”，不是自己本专业的；二是让他们看看有没有创新，值得不值得研究；三是让他们从他们的专业角度和自己的经验来给自己提点意见和建议；</a:t>
            </a:r>
          </a:p>
          <a:p>
            <a:pPr marL="469900" indent="-469900">
              <a:spcBef>
                <a:spcPct val="20000"/>
              </a:spcBef>
              <a:buClr>
                <a:schemeClr val="accent2"/>
              </a:buClr>
              <a:buFont typeface="Wingdings" panose="05000000000000000000" pitchFamily="2" charset="2"/>
            </a:pPr>
            <a:r>
              <a:rPr lang="en-US" altLang="zh-CN" b="1">
                <a:solidFill>
                  <a:srgbClr val="3333FF"/>
                </a:solidFill>
                <a:latin typeface="Times New Roman" panose="02020603050405020304" pitchFamily="18" charset="0"/>
              </a:rPr>
              <a:t>9</a:t>
            </a:r>
            <a:r>
              <a:rPr lang="zh-CN" altLang="en-US" b="1">
                <a:solidFill>
                  <a:srgbClr val="3333FF"/>
                </a:solidFill>
                <a:latin typeface="Times New Roman" panose="02020603050405020304" pitchFamily="18" charset="0"/>
              </a:rPr>
              <a:t>、最好找</a:t>
            </a:r>
            <a:r>
              <a:rPr lang="en-US" altLang="zh-CN" b="1">
                <a:solidFill>
                  <a:srgbClr val="3333FF"/>
                </a:solidFill>
                <a:latin typeface="Times New Roman" panose="02020603050405020304" pitchFamily="18" charset="0"/>
              </a:rPr>
              <a:t>2-3</a:t>
            </a:r>
            <a:r>
              <a:rPr lang="zh-CN" altLang="en-US" b="1">
                <a:solidFill>
                  <a:srgbClr val="3333FF"/>
                </a:solidFill>
                <a:latin typeface="Times New Roman" panose="02020603050405020304" pitchFamily="18" charset="0"/>
              </a:rPr>
              <a:t>个关系好的同行坐下来一块批判（重要）；</a:t>
            </a:r>
          </a:p>
          <a:p>
            <a:pPr marL="469900" indent="-469900">
              <a:spcBef>
                <a:spcPct val="20000"/>
              </a:spcBef>
              <a:buClr>
                <a:schemeClr val="accent2"/>
              </a:buClr>
              <a:buFont typeface="Wingdings" panose="05000000000000000000" pitchFamily="2" charset="2"/>
            </a:pPr>
            <a:r>
              <a:rPr lang="en-US" altLang="zh-CN" b="1">
                <a:solidFill>
                  <a:schemeClr val="accent2"/>
                </a:solidFill>
                <a:latin typeface="Times New Roman" panose="02020603050405020304" pitchFamily="18" charset="0"/>
              </a:rPr>
              <a:t>10</a:t>
            </a:r>
            <a:r>
              <a:rPr lang="zh-CN" altLang="en-US" b="1" dirty="0">
                <a:solidFill>
                  <a:schemeClr val="accent2"/>
                </a:solidFill>
                <a:latin typeface="Times New Roman" panose="02020603050405020304" pitchFamily="18" charset="0"/>
              </a:rPr>
              <a:t>、总结经验，完善标书</a:t>
            </a:r>
            <a:r>
              <a:rPr lang="zh-CN" altLang="en-US" dirty="0">
                <a:solidFill>
                  <a:schemeClr val="accent2"/>
                </a:solidFill>
                <a:latin typeface="Times New Roman" panose="02020603050405020304" pitchFamily="18" charset="0"/>
              </a:rPr>
              <a:t> 。</a:t>
            </a:r>
          </a:p>
        </p:txBody>
      </p:sp>
      <p:pic>
        <p:nvPicPr>
          <p:cNvPr id="47110" name="Picture 7" descr="xxx"/>
          <p:cNvPicPr>
            <a:picLocks noChangeAspect="1"/>
          </p:cNvPicPr>
          <p:nvPr/>
        </p:nvPicPr>
        <p:blipFill>
          <a:blip r:embed="rId2"/>
          <a:stretch>
            <a:fillRect/>
          </a:stretch>
        </p:blipFill>
        <p:spPr>
          <a:xfrm>
            <a:off x="250825" y="2852740"/>
            <a:ext cx="2427288" cy="3641725"/>
          </a:xfrm>
          <a:prstGeom prst="rect">
            <a:avLst/>
          </a:prstGeom>
          <a:noFill/>
          <a:ln w="9525">
            <a:noFill/>
          </a:ln>
        </p:spPr>
      </p:pic>
      <p:sp>
        <p:nvSpPr>
          <p:cNvPr id="47111" name="AutoShape 8"/>
          <p:cNvSpPr/>
          <p:nvPr/>
        </p:nvSpPr>
        <p:spPr>
          <a:xfrm>
            <a:off x="1908175" y="4076702"/>
            <a:ext cx="1130300" cy="841375"/>
          </a:xfrm>
          <a:prstGeom prst="smileyFace">
            <a:avLst>
              <a:gd name="adj" fmla="val 4653"/>
            </a:avLst>
          </a:prstGeom>
          <a:solidFill>
            <a:srgbClr val="FFFF00"/>
          </a:solidFill>
          <a:ln w="9525" cap="flat" cmpd="sng">
            <a:solidFill>
              <a:schemeClr val="tx1"/>
            </a:solidFill>
            <a:prstDash val="solid"/>
            <a:round/>
            <a:headEnd type="none" w="med" len="med"/>
            <a:tailEnd type="none" w="med" len="med"/>
          </a:ln>
        </p:spPr>
        <p:txBody>
          <a:bodyPr wrap="none" anchor="ctr"/>
          <a:lstStyle/>
          <a:p>
            <a:pPr algn="ctr"/>
            <a:r>
              <a:rPr lang="zh-CN" altLang="en-US" sz="1400" dirty="0">
                <a:latin typeface="Times New Roman" panose="02020603050405020304" pitchFamily="18" charset="0"/>
              </a:rPr>
              <a:t>积累</a:t>
            </a: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36</a:t>
            </a:fld>
            <a:endParaRPr lang="en-US" altLang="zh-CN" noProof="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p:nvPr/>
        </p:nvGrpSpPr>
        <p:grpSpPr>
          <a:xfrm>
            <a:off x="684215" y="549277"/>
            <a:ext cx="8135937" cy="792163"/>
            <a:chOff x="480" y="864"/>
            <a:chExt cx="960" cy="288"/>
          </a:xfrm>
        </p:grpSpPr>
        <p:sp>
          <p:nvSpPr>
            <p:cNvPr id="46082" name="Oval 3"/>
            <p:cNvSpPr/>
            <p:nvPr/>
          </p:nvSpPr>
          <p:spPr>
            <a:xfrm>
              <a:off x="480" y="864"/>
              <a:ext cx="960" cy="288"/>
            </a:xfrm>
            <a:prstGeom prst="ellipse">
              <a:avLst/>
            </a:prstGeom>
            <a:solidFill>
              <a:srgbClr val="00FFFF"/>
            </a:solidFill>
            <a:ln w="19050" cap="flat" cmpd="sng">
              <a:solidFill>
                <a:srgbClr val="006600"/>
              </a:solidFill>
              <a:prstDash val="solid"/>
              <a:round/>
              <a:headEnd type="none" w="med" len="med"/>
              <a:tailEnd type="none" w="med" len="med"/>
            </a:ln>
          </p:spPr>
          <p:txBody>
            <a:bodyPr wrap="none" anchor="ctr"/>
            <a:lstStyle/>
            <a:p>
              <a:endParaRPr lang="zh-CN" altLang="en-US" dirty="0"/>
            </a:p>
          </p:txBody>
        </p:sp>
        <p:sp>
          <p:nvSpPr>
            <p:cNvPr id="46083" name="Text Box 4"/>
            <p:cNvSpPr txBox="1"/>
            <p:nvPr/>
          </p:nvSpPr>
          <p:spPr>
            <a:xfrm>
              <a:off x="672" y="912"/>
              <a:ext cx="576" cy="134"/>
            </a:xfrm>
            <a:prstGeom prst="rect">
              <a:avLst/>
            </a:prstGeom>
            <a:noFill/>
            <a:ln w="9525">
              <a:noFill/>
            </a:ln>
          </p:spPr>
          <p:txBody>
            <a:bodyPr anchor="t">
              <a:spAutoFit/>
            </a:bodyPr>
            <a:lstStyle/>
            <a:p>
              <a:pPr algn="ctr">
                <a:spcBef>
                  <a:spcPct val="50000"/>
                </a:spcBef>
              </a:pPr>
              <a:r>
                <a:rPr lang="zh-CN" altLang="en-US" b="1" dirty="0">
                  <a:solidFill>
                    <a:srgbClr val="0033CC"/>
                  </a:solidFill>
                  <a:latin typeface="Arial" panose="020B0604020202020204" pitchFamily="34" charset="0"/>
                </a:rPr>
                <a:t>科研课题申请的点滴体会（</a:t>
              </a:r>
              <a:r>
                <a:rPr lang="en-US" altLang="zh-CN" b="1" dirty="0">
                  <a:solidFill>
                    <a:srgbClr val="0033CC"/>
                  </a:solidFill>
                  <a:latin typeface="Arial" panose="020B0604020202020204" pitchFamily="34" charset="0"/>
                </a:rPr>
                <a:t>3</a:t>
              </a:r>
              <a:r>
                <a:rPr lang="zh-CN" altLang="en-US" b="1" dirty="0">
                  <a:solidFill>
                    <a:srgbClr val="0033CC"/>
                  </a:solidFill>
                  <a:latin typeface="Arial" panose="020B0604020202020204" pitchFamily="34" charset="0"/>
                </a:rPr>
                <a:t>）</a:t>
              </a:r>
            </a:p>
          </p:txBody>
        </p:sp>
      </p:grpSp>
      <p:sp>
        <p:nvSpPr>
          <p:cNvPr id="47108" name="Rectangle 5"/>
          <p:cNvSpPr/>
          <p:nvPr/>
        </p:nvSpPr>
        <p:spPr>
          <a:xfrm>
            <a:off x="563882" y="1806576"/>
            <a:ext cx="2432685" cy="369332"/>
          </a:xfrm>
          <a:prstGeom prst="rect">
            <a:avLst/>
          </a:prstGeom>
          <a:noFill/>
          <a:ln w="9525">
            <a:noFill/>
          </a:ln>
        </p:spPr>
        <p:txBody>
          <a:bodyPr wrap="square" anchor="t">
            <a:spAutoFit/>
          </a:bodyPr>
          <a:lstStyle/>
          <a:p>
            <a:r>
              <a:rPr lang="zh-CN" altLang="en-US" b="1" dirty="0">
                <a:solidFill>
                  <a:srgbClr val="3333CC"/>
                </a:solidFill>
                <a:latin typeface="华文行楷" panose="02010800040101010101" pitchFamily="2" charset="-122"/>
                <a:ea typeface="华文行楷" panose="02010800040101010101" pitchFamily="2" charset="-122"/>
              </a:rPr>
              <a:t>如何做好科研？</a:t>
            </a:r>
          </a:p>
        </p:txBody>
      </p:sp>
      <p:sp>
        <p:nvSpPr>
          <p:cNvPr id="46085" name="Rectangle 6"/>
          <p:cNvSpPr/>
          <p:nvPr/>
        </p:nvSpPr>
        <p:spPr>
          <a:xfrm>
            <a:off x="3486785" y="1921510"/>
            <a:ext cx="5143500" cy="4022090"/>
          </a:xfrm>
          <a:prstGeom prst="rect">
            <a:avLst/>
          </a:prstGeom>
          <a:noFill/>
          <a:ln w="9525">
            <a:noFill/>
          </a:ln>
        </p:spPr>
        <p:txBody>
          <a:bodyPr anchor="t"/>
          <a:lstStyle/>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1</a:t>
            </a:r>
            <a:r>
              <a:rPr lang="zh-CN" altLang="en-US" sz="2100" b="1" dirty="0">
                <a:solidFill>
                  <a:schemeClr val="accent2"/>
                </a:solidFill>
                <a:latin typeface="宋体" panose="02010600030101010101" pitchFamily="2" charset="-122"/>
              </a:rPr>
              <a:t>、端正态度，把科研作为一项事业；</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2</a:t>
            </a:r>
            <a:r>
              <a:rPr lang="zh-CN" altLang="en-US" sz="2100" b="1" dirty="0">
                <a:solidFill>
                  <a:schemeClr val="accent2"/>
                </a:solidFill>
                <a:latin typeface="宋体" panose="02010600030101010101" pitchFamily="2" charset="-122"/>
              </a:rPr>
              <a:t>、选好方向，持之以恒，积少成多；</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3</a:t>
            </a:r>
            <a:r>
              <a:rPr lang="zh-CN" altLang="en-US" sz="2100" b="1" dirty="0">
                <a:solidFill>
                  <a:schemeClr val="accent2"/>
                </a:solidFill>
                <a:latin typeface="宋体" panose="02010600030101010101" pitchFamily="2" charset="-122"/>
              </a:rPr>
              <a:t>、耐住寂寞，终将守得春暖花开；</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4</a:t>
            </a:r>
            <a:r>
              <a:rPr lang="zh-CN" altLang="en-US" sz="2100" b="1" dirty="0">
                <a:solidFill>
                  <a:schemeClr val="accent2"/>
                </a:solidFill>
                <a:latin typeface="宋体" panose="02010600030101010101" pitchFamily="2" charset="-122"/>
              </a:rPr>
              <a:t>、正确面对失败，越挫越勇；</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5</a:t>
            </a:r>
            <a:r>
              <a:rPr lang="zh-CN" altLang="en-US" sz="2100" b="1" dirty="0">
                <a:solidFill>
                  <a:schemeClr val="accent2"/>
                </a:solidFill>
                <a:latin typeface="宋体" panose="02010600030101010101" pitchFamily="2" charset="-122"/>
              </a:rPr>
              <a:t>、多学研究方法，信手拈来；</a:t>
            </a:r>
          </a:p>
          <a:p>
            <a:pPr marL="469900" indent="-469900">
              <a:lnSpc>
                <a:spcPts val="3820"/>
              </a:lnSpc>
              <a:buClr>
                <a:schemeClr val="accent2"/>
              </a:buClr>
              <a:buFont typeface="Wingdings" panose="05000000000000000000" pitchFamily="2" charset="2"/>
            </a:pPr>
            <a:r>
              <a:rPr lang="en-US" altLang="zh-CN" sz="2100" b="1" dirty="0">
                <a:solidFill>
                  <a:schemeClr val="accent2"/>
                </a:solidFill>
                <a:latin typeface="宋体" panose="02010600030101010101" pitchFamily="2" charset="-122"/>
              </a:rPr>
              <a:t>6</a:t>
            </a:r>
            <a:r>
              <a:rPr lang="zh-CN" altLang="en-US" sz="2100" b="1" dirty="0">
                <a:solidFill>
                  <a:schemeClr val="accent2"/>
                </a:solidFill>
                <a:latin typeface="宋体" panose="02010600030101010101" pitchFamily="2" charset="-122"/>
              </a:rPr>
              <a:t>、寻找适合自己的合作伙伴，组成科研团队，发扬具有</a:t>
            </a:r>
            <a:r>
              <a:rPr lang="en-US" altLang="zh-CN" sz="2100" b="1" dirty="0">
                <a:solidFill>
                  <a:schemeClr val="accent2"/>
                </a:solidFill>
                <a:latin typeface="宋体" panose="02010600030101010101" pitchFamily="2" charset="-122"/>
              </a:rPr>
              <a:t>“</a:t>
            </a:r>
            <a:r>
              <a:rPr lang="zh-CN" altLang="en-US" sz="2100" b="1" dirty="0">
                <a:solidFill>
                  <a:schemeClr val="accent2"/>
                </a:solidFill>
                <a:latin typeface="宋体" panose="02010600030101010101" pitchFamily="2" charset="-122"/>
              </a:rPr>
              <a:t>共享</a:t>
            </a:r>
            <a:r>
              <a:rPr lang="en-US" altLang="zh-CN" sz="2100" b="1" dirty="0">
                <a:solidFill>
                  <a:schemeClr val="accent2"/>
                </a:solidFill>
                <a:latin typeface="宋体" panose="02010600030101010101" pitchFamily="2" charset="-122"/>
              </a:rPr>
              <a:t>”</a:t>
            </a:r>
            <a:r>
              <a:rPr lang="zh-CN" altLang="en-US" sz="2100" b="1" dirty="0">
                <a:solidFill>
                  <a:schemeClr val="accent2"/>
                </a:solidFill>
                <a:latin typeface="宋体" panose="02010600030101010101" pitchFamily="2" charset="-122"/>
              </a:rPr>
              <a:t>理念的科研精神。</a:t>
            </a: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37</a:t>
            </a:fld>
            <a:endParaRPr lang="en-US" altLang="zh-CN" noProof="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p:nvPr/>
        </p:nvGrpSpPr>
        <p:grpSpPr>
          <a:xfrm>
            <a:off x="684215" y="549277"/>
            <a:ext cx="8135937" cy="792163"/>
            <a:chOff x="480" y="864"/>
            <a:chExt cx="960" cy="288"/>
          </a:xfrm>
        </p:grpSpPr>
        <p:sp>
          <p:nvSpPr>
            <p:cNvPr id="46082" name="Oval 3"/>
            <p:cNvSpPr/>
            <p:nvPr/>
          </p:nvSpPr>
          <p:spPr>
            <a:xfrm>
              <a:off x="480" y="864"/>
              <a:ext cx="960" cy="288"/>
            </a:xfrm>
            <a:prstGeom prst="ellipse">
              <a:avLst/>
            </a:prstGeom>
            <a:solidFill>
              <a:srgbClr val="00FFFF"/>
            </a:solidFill>
            <a:ln w="19050" cap="flat" cmpd="sng">
              <a:solidFill>
                <a:srgbClr val="006600"/>
              </a:solidFill>
              <a:prstDash val="solid"/>
              <a:round/>
              <a:headEnd type="none" w="med" len="med"/>
              <a:tailEnd type="none" w="med" len="med"/>
            </a:ln>
          </p:spPr>
          <p:txBody>
            <a:bodyPr wrap="none" anchor="ctr"/>
            <a:lstStyle/>
            <a:p>
              <a:endParaRPr lang="zh-CN" altLang="en-US" dirty="0"/>
            </a:p>
          </p:txBody>
        </p:sp>
        <p:sp>
          <p:nvSpPr>
            <p:cNvPr id="46083" name="Text Box 4"/>
            <p:cNvSpPr txBox="1"/>
            <p:nvPr/>
          </p:nvSpPr>
          <p:spPr>
            <a:xfrm>
              <a:off x="672" y="912"/>
              <a:ext cx="576" cy="134"/>
            </a:xfrm>
            <a:prstGeom prst="rect">
              <a:avLst/>
            </a:prstGeom>
            <a:noFill/>
            <a:ln w="9525">
              <a:noFill/>
            </a:ln>
          </p:spPr>
          <p:txBody>
            <a:bodyPr anchor="t">
              <a:spAutoFit/>
            </a:bodyPr>
            <a:lstStyle/>
            <a:p>
              <a:pPr algn="ctr">
                <a:spcBef>
                  <a:spcPct val="50000"/>
                </a:spcBef>
              </a:pPr>
              <a:r>
                <a:rPr lang="zh-CN" altLang="en-US" b="1" dirty="0">
                  <a:solidFill>
                    <a:srgbClr val="0033CC"/>
                  </a:solidFill>
                  <a:latin typeface="Arial" panose="020B0604020202020204" pitchFamily="34" charset="0"/>
                </a:rPr>
                <a:t>科研课题申请的点滴体会（总结）</a:t>
              </a:r>
            </a:p>
          </p:txBody>
        </p:sp>
      </p:grpSp>
      <p:sp>
        <p:nvSpPr>
          <p:cNvPr id="47108" name="Rectangle 5"/>
          <p:cNvSpPr/>
          <p:nvPr/>
        </p:nvSpPr>
        <p:spPr>
          <a:xfrm>
            <a:off x="581662" y="1746251"/>
            <a:ext cx="7966075" cy="369332"/>
          </a:xfrm>
          <a:prstGeom prst="rect">
            <a:avLst/>
          </a:prstGeom>
          <a:noFill/>
          <a:ln w="9525">
            <a:noFill/>
          </a:ln>
        </p:spPr>
        <p:txBody>
          <a:bodyPr wrap="square" anchor="t">
            <a:spAutoFit/>
          </a:bodyPr>
          <a:lstStyle/>
          <a:p>
            <a:r>
              <a:rPr lang="zh-CN" altLang="en-US" b="1" u="sng" dirty="0">
                <a:solidFill>
                  <a:srgbClr val="3333FF"/>
                </a:solidFill>
                <a:latin typeface="华文行楷" panose="02010800040101010101" pitchFamily="2" charset="-122"/>
                <a:ea typeface="华文行楷" panose="02010800040101010101" pitchFamily="2" charset="-122"/>
              </a:rPr>
              <a:t>保持一个良好心态，选择一个适合自己的学科方向！</a:t>
            </a:r>
          </a:p>
        </p:txBody>
      </p:sp>
      <p:sp>
        <p:nvSpPr>
          <p:cNvPr id="23557" name="Rectangle 8"/>
          <p:cNvSpPr/>
          <p:nvPr/>
        </p:nvSpPr>
        <p:spPr>
          <a:xfrm>
            <a:off x="309882" y="2206627"/>
            <a:ext cx="4370705" cy="988695"/>
          </a:xfrm>
          <a:prstGeom prst="rect">
            <a:avLst/>
          </a:prstGeom>
          <a:noFill/>
          <a:ln w="9525">
            <a:noFill/>
          </a:ln>
        </p:spPr>
        <p:txBody>
          <a:bodyPr anchor="t"/>
          <a:lstStyle/>
          <a:p>
            <a:pPr marL="469900" indent="-469900">
              <a:lnSpc>
                <a:spcPct val="150000"/>
              </a:lnSpc>
              <a:buClr>
                <a:schemeClr val="accent2"/>
              </a:buClr>
              <a:buFont typeface="Wingdings" panose="05000000000000000000" pitchFamily="2" charset="2"/>
            </a:pPr>
            <a:r>
              <a:rPr lang="zh-CN" altLang="en-US" sz="2100" b="1" dirty="0">
                <a:solidFill>
                  <a:srgbClr val="FF0000"/>
                </a:solidFill>
                <a:latin typeface="华文新魏" panose="02010800040101010101" pitchFamily="2" charset="-122"/>
                <a:ea typeface="华文新魏" panose="02010800040101010101" pitchFamily="2" charset="-122"/>
              </a:rPr>
              <a:t>孜孜不倦，从小到大，从低到高！</a:t>
            </a:r>
          </a:p>
          <a:p>
            <a:pPr marL="469900" indent="-469900">
              <a:lnSpc>
                <a:spcPct val="150000"/>
              </a:lnSpc>
              <a:buClr>
                <a:schemeClr val="accent2"/>
              </a:buClr>
              <a:buFont typeface="Wingdings" panose="05000000000000000000" pitchFamily="2" charset="2"/>
            </a:pPr>
            <a:r>
              <a:rPr lang="zh-CN" altLang="en-US" sz="2100" b="1" dirty="0">
                <a:latin typeface="华文新魏" panose="02010800040101010101" pitchFamily="2" charset="-122"/>
                <a:ea typeface="华文新魏" panose="02010800040101010101" pitchFamily="2" charset="-122"/>
              </a:rPr>
              <a:t>不怕失败，失败是成功之母！</a:t>
            </a:r>
          </a:p>
          <a:p>
            <a:pPr marL="469900" indent="-469900">
              <a:lnSpc>
                <a:spcPct val="150000"/>
              </a:lnSpc>
              <a:buClr>
                <a:schemeClr val="accent2"/>
              </a:buClr>
              <a:buFont typeface="Wingdings" panose="05000000000000000000" pitchFamily="2" charset="2"/>
            </a:pPr>
            <a:endParaRPr lang="zh-CN" altLang="en-US" sz="2100" b="1" dirty="0">
              <a:solidFill>
                <a:srgbClr val="008000"/>
              </a:solidFill>
              <a:latin typeface="宋体" panose="02010600030101010101" pitchFamily="2" charset="-122"/>
            </a:endParaRPr>
          </a:p>
        </p:txBody>
      </p:sp>
      <p:grpSp>
        <p:nvGrpSpPr>
          <p:cNvPr id="25" name="组合 25"/>
          <p:cNvGrpSpPr/>
          <p:nvPr/>
        </p:nvGrpSpPr>
        <p:grpSpPr>
          <a:xfrm>
            <a:off x="4265297" y="2679893"/>
            <a:ext cx="4423815" cy="3301459"/>
            <a:chOff x="4889" y="4977"/>
            <a:chExt cx="7921" cy="6141"/>
          </a:xfrm>
        </p:grpSpPr>
        <p:sp>
          <p:nvSpPr>
            <p:cNvPr id="2" name="圆角矩形 1"/>
            <p:cNvSpPr/>
            <p:nvPr/>
          </p:nvSpPr>
          <p:spPr>
            <a:xfrm>
              <a:off x="7533" y="9457"/>
              <a:ext cx="2455" cy="16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河南省教育厅</a:t>
              </a:r>
            </a:p>
            <a:p>
              <a:pPr algn="just"/>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水源区生态补偿机制</a:t>
              </a:r>
            </a:p>
            <a:p>
              <a:pPr algn="just"/>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水源区生态补偿标准</a:t>
              </a:r>
            </a:p>
            <a:p>
              <a:pPr algn="just"/>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水源区产业发展</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a:t>
              </a:r>
            </a:p>
          </p:txBody>
        </p:sp>
        <p:sp>
          <p:nvSpPr>
            <p:cNvPr id="3" name="圆角矩形 3"/>
            <p:cNvSpPr/>
            <p:nvPr/>
          </p:nvSpPr>
          <p:spPr>
            <a:xfrm>
              <a:off x="4958" y="8502"/>
              <a:ext cx="2228" cy="12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河南省软科学</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水源区城乡融合</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水源区府际协同</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a:t>
              </a:r>
            </a:p>
          </p:txBody>
        </p:sp>
        <p:sp>
          <p:nvSpPr>
            <p:cNvPr id="7" name="圆角矩形 7"/>
            <p:cNvSpPr/>
            <p:nvPr/>
          </p:nvSpPr>
          <p:spPr>
            <a:xfrm>
              <a:off x="10273" y="6386"/>
              <a:ext cx="2494" cy="15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河南省社科</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水源区区域协同发展</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中线水源区产业耦合</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中线水源区产业对接</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a:t>
              </a:r>
            </a:p>
          </p:txBody>
        </p:sp>
        <p:sp>
          <p:nvSpPr>
            <p:cNvPr id="8" name="圆角矩形 8"/>
            <p:cNvSpPr/>
            <p:nvPr/>
          </p:nvSpPr>
          <p:spPr>
            <a:xfrm>
              <a:off x="4889" y="6772"/>
              <a:ext cx="2644" cy="10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教育部社科水源区生态产业发展</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a:t>
              </a:r>
            </a:p>
          </p:txBody>
        </p:sp>
        <p:sp>
          <p:nvSpPr>
            <p:cNvPr id="10" name="圆角矩形 10"/>
            <p:cNvSpPr/>
            <p:nvPr/>
          </p:nvSpPr>
          <p:spPr>
            <a:xfrm>
              <a:off x="10273" y="4977"/>
              <a:ext cx="2493" cy="9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000" kern="100">
                  <a:ln w="9525">
                    <a:solidFill>
                      <a:srgbClr val="000000"/>
                    </a:solidFill>
                    <a:round/>
                  </a:ln>
                  <a:solidFill>
                    <a:srgbClr val="FF0000"/>
                  </a:solidFill>
                  <a:latin typeface="Calibri" panose="020F0502020204030204"/>
                  <a:ea typeface="宋体" panose="02010600030101010101" pitchFamily="2" charset="-122"/>
                  <a:cs typeface="Times New Roman" panose="02020603050405020304"/>
                  <a:sym typeface="Times New Roman" panose="02020603050405020304"/>
                </a:rPr>
                <a:t>国家社科</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水源区农业非点源污染</a:t>
              </a:r>
            </a:p>
          </p:txBody>
        </p:sp>
        <p:sp>
          <p:nvSpPr>
            <p:cNvPr id="11" name="椭圆 11"/>
            <p:cNvSpPr/>
            <p:nvPr/>
          </p:nvSpPr>
          <p:spPr>
            <a:xfrm>
              <a:off x="7937" y="6839"/>
              <a:ext cx="1799" cy="1478"/>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ts val="1600"/>
                </a:lnSpc>
              </a:pPr>
              <a:r>
                <a:rPr lang="en-US" altLang="zh-CN" sz="120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rPr>
                <a:t>南水北调</a:t>
              </a:r>
            </a:p>
            <a:p>
              <a:pPr algn="ctr">
                <a:lnSpc>
                  <a:spcPts val="1600"/>
                </a:lnSpc>
              </a:pPr>
              <a:r>
                <a:rPr lang="en-US" altLang="zh-CN" sz="120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rPr>
                <a:t>中线工程</a:t>
              </a:r>
            </a:p>
            <a:p>
              <a:pPr algn="ctr">
                <a:lnSpc>
                  <a:spcPts val="1600"/>
                </a:lnSpc>
              </a:pPr>
              <a:r>
                <a:rPr lang="en-US" altLang="zh-CN" sz="120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rPr>
                <a:t>水源区</a:t>
              </a:r>
            </a:p>
          </p:txBody>
        </p:sp>
        <p:sp>
          <p:nvSpPr>
            <p:cNvPr id="13" name="圆角矩形 13"/>
            <p:cNvSpPr/>
            <p:nvPr/>
          </p:nvSpPr>
          <p:spPr>
            <a:xfrm>
              <a:off x="5002" y="5023"/>
              <a:ext cx="2873" cy="9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国家自科</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水源区生态补偿</a:t>
              </a:r>
            </a:p>
          </p:txBody>
        </p:sp>
        <p:sp>
          <p:nvSpPr>
            <p:cNvPr id="15" name="直角上箭头 15"/>
            <p:cNvSpPr/>
            <p:nvPr/>
          </p:nvSpPr>
          <p:spPr>
            <a:xfrm>
              <a:off x="9986" y="9940"/>
              <a:ext cx="1010" cy="693"/>
            </a:xfrm>
            <a:prstGeom prst="bentUpArrow">
              <a:avLst>
                <a:gd name="adj1" fmla="val 25026"/>
                <a:gd name="adj2" fmla="val 25000"/>
                <a:gd name="adj3" fmla="val 25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8" name="右弧形箭头 18"/>
            <p:cNvSpPr/>
            <p:nvPr/>
          </p:nvSpPr>
          <p:spPr>
            <a:xfrm rot="6720000">
              <a:off x="6321" y="9315"/>
              <a:ext cx="540" cy="1895"/>
            </a:xfrm>
            <a:prstGeom prst="curved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9" name="上箭头 19"/>
            <p:cNvSpPr/>
            <p:nvPr/>
          </p:nvSpPr>
          <p:spPr>
            <a:xfrm>
              <a:off x="11410" y="7939"/>
              <a:ext cx="243" cy="589"/>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0" name="上箭头 20"/>
            <p:cNvSpPr/>
            <p:nvPr/>
          </p:nvSpPr>
          <p:spPr>
            <a:xfrm>
              <a:off x="5757" y="7643"/>
              <a:ext cx="277" cy="853"/>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1" name="圆角矩形 21"/>
            <p:cNvSpPr/>
            <p:nvPr/>
          </p:nvSpPr>
          <p:spPr>
            <a:xfrm>
              <a:off x="10101" y="8589"/>
              <a:ext cx="2709" cy="12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河南省政府决策招标</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水源区产业转移与承接</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水源区产业分布</a:t>
              </a:r>
            </a:p>
            <a:p>
              <a:pPr algn="ctr"/>
              <a:r>
                <a:rPr lang="en-US" altLang="zh-CN" sz="1050" kern="100">
                  <a:ln w="9525">
                    <a:solidFill>
                      <a:srgbClr val="000000"/>
                    </a:solidFill>
                    <a:round/>
                  </a:ln>
                  <a:solidFill>
                    <a:srgbClr val="000000"/>
                  </a:solidFill>
                  <a:latin typeface="Calibri" panose="020F0502020204030204"/>
                  <a:ea typeface="宋体" panose="02010600030101010101" pitchFamily="2" charset="-122"/>
                  <a:cs typeface="Times New Roman" panose="02020603050405020304"/>
                  <a:sym typeface="Times New Roman" panose="02020603050405020304"/>
                </a:rPr>
                <a:t>............</a:t>
              </a:r>
            </a:p>
          </p:txBody>
        </p:sp>
        <p:sp>
          <p:nvSpPr>
            <p:cNvPr id="22" name="上箭头 22"/>
            <p:cNvSpPr/>
            <p:nvPr/>
          </p:nvSpPr>
          <p:spPr>
            <a:xfrm>
              <a:off x="6291" y="5959"/>
              <a:ext cx="294" cy="822"/>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3" name="上箭头 23"/>
            <p:cNvSpPr/>
            <p:nvPr/>
          </p:nvSpPr>
          <p:spPr>
            <a:xfrm>
              <a:off x="11408" y="5936"/>
              <a:ext cx="223" cy="450"/>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grpSp>
      <p:pic>
        <p:nvPicPr>
          <p:cNvPr id="4" name="图片 3"/>
          <p:cNvPicPr>
            <a:picLocks noChangeAspect="1"/>
          </p:cNvPicPr>
          <p:nvPr/>
        </p:nvPicPr>
        <p:blipFill>
          <a:blip r:embed="rId2"/>
          <a:stretch>
            <a:fillRect/>
          </a:stretch>
        </p:blipFill>
        <p:spPr>
          <a:xfrm>
            <a:off x="753110" y="3644900"/>
            <a:ext cx="2758440" cy="1838960"/>
          </a:xfrm>
          <a:prstGeom prst="rect">
            <a:avLst/>
          </a:prstGeom>
        </p:spPr>
      </p:pic>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38</a:t>
            </a:fld>
            <a:endParaRPr lang="en-US" altLang="zh-CN" noProof="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WordArt 2"/>
          <p:cNvSpPr>
            <a:spLocks noTextEdit="1"/>
          </p:cNvSpPr>
          <p:nvPr/>
        </p:nvSpPr>
        <p:spPr>
          <a:xfrm>
            <a:off x="1962150" y="2764157"/>
            <a:ext cx="3638550" cy="1992313"/>
          </a:xfrm>
          <a:prstGeom prst="rect">
            <a:avLst/>
          </a:prstGeom>
        </p:spPr>
        <p:txBody>
          <a:bodyPr wrap="none" fromWordArt="1">
            <a:prstTxWarp prst="textDoubleWave1">
              <a:avLst>
                <a:gd name="adj1" fmla="val 6500"/>
                <a:gd name="adj2" fmla="val 0"/>
              </a:avLst>
            </a:prstTxWarp>
            <a:normAutofit/>
          </a:bodyPr>
          <a:lstStyle/>
          <a:p>
            <a:pPr algn="ctr"/>
            <a:r>
              <a:rPr lang="zh-CN" altLang="en-US" sz="3600" spc="-36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宋体" panose="02010600030101010101" pitchFamily="2" charset="-122"/>
              </a:rPr>
              <a:t>谢谢！</a:t>
            </a:r>
          </a:p>
        </p:txBody>
      </p:sp>
      <p:graphicFrame>
        <p:nvGraphicFramePr>
          <p:cNvPr id="48130" name="Object 3"/>
          <p:cNvGraphicFramePr/>
          <p:nvPr/>
        </p:nvGraphicFramePr>
        <p:xfrm>
          <a:off x="6552883" y="2517775"/>
          <a:ext cx="2514600" cy="3727450"/>
        </p:xfrm>
        <a:graphic>
          <a:graphicData uri="http://schemas.openxmlformats.org/presentationml/2006/ole">
            <mc:AlternateContent xmlns:mc="http://schemas.openxmlformats.org/markup-compatibility/2006">
              <mc:Choice xmlns:v="urn:schemas-microsoft-com:vml" Requires="v">
                <p:oleObj spid="_x0000_s3080" r:id="rId3" imgW="3467100" imgH="5018405" progId="MS_ClipArt_Gallery.2">
                  <p:embed/>
                </p:oleObj>
              </mc:Choice>
              <mc:Fallback>
                <p:oleObj r:id="rId3" imgW="3467100" imgH="5018405" progId="MS_ClipArt_Gallery.2">
                  <p:embed/>
                  <p:pic>
                    <p:nvPicPr>
                      <p:cNvPr id="0" name="图片 3075"/>
                      <p:cNvPicPr/>
                      <p:nvPr/>
                    </p:nvPicPr>
                    <p:blipFill>
                      <a:blip r:embed="rId4"/>
                      <a:stretch>
                        <a:fillRect/>
                      </a:stretch>
                    </p:blipFill>
                    <p:spPr>
                      <a:xfrm>
                        <a:off x="6552883" y="2517775"/>
                        <a:ext cx="2514600" cy="3727450"/>
                      </a:xfrm>
                      <a:prstGeom prst="rect">
                        <a:avLst/>
                      </a:prstGeom>
                      <a:noFill/>
                      <a:ln w="38100">
                        <a:noFill/>
                        <a:miter/>
                      </a:ln>
                    </p:spPr>
                  </p:pic>
                </p:oleObj>
              </mc:Fallback>
            </mc:AlternateContent>
          </a:graphicData>
        </a:graphic>
      </p:graphicFrame>
      <p:sp>
        <p:nvSpPr>
          <p:cNvPr id="48131" name="矩形 1028"/>
          <p:cNvSpPr/>
          <p:nvPr/>
        </p:nvSpPr>
        <p:spPr>
          <a:xfrm>
            <a:off x="685802" y="908051"/>
            <a:ext cx="7705725" cy="369332"/>
          </a:xfrm>
          <a:prstGeom prst="rect">
            <a:avLst/>
          </a:prstGeom>
          <a:noFill/>
          <a:ln w="9525">
            <a:noFill/>
          </a:ln>
        </p:spPr>
        <p:txBody>
          <a:bodyPr wrap="square" anchor="t">
            <a:spAutoFit/>
          </a:bodyPr>
          <a:lstStyle/>
          <a:p>
            <a:pPr algn="ctr"/>
            <a:r>
              <a:rPr lang="zh-CN" altLang="en-US" b="1" dirty="0">
                <a:solidFill>
                  <a:srgbClr val="CC440E"/>
                </a:solidFill>
              </a:rPr>
              <a:t>预祝各位在</a:t>
            </a:r>
            <a:r>
              <a:rPr lang="en-US" altLang="zh-CN" b="1">
                <a:solidFill>
                  <a:srgbClr val="CC440E"/>
                </a:solidFill>
              </a:rPr>
              <a:t>2021</a:t>
            </a:r>
            <a:r>
              <a:rPr lang="zh-CN" altLang="en-US" b="1" dirty="0">
                <a:solidFill>
                  <a:srgbClr val="CC440E"/>
                </a:solidFill>
              </a:rPr>
              <a:t>年的课题申报中实现自己的目标！</a:t>
            </a:r>
          </a:p>
        </p:txBody>
      </p:sp>
      <p:sp>
        <p:nvSpPr>
          <p:cNvPr id="2" name="灯片编号占位符 1"/>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39</a:t>
            </a:fld>
            <a:endParaRPr lang="en-US" altLang="zh-CN"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4"/>
          <p:cNvGrpSpPr/>
          <p:nvPr/>
        </p:nvGrpSpPr>
        <p:grpSpPr>
          <a:xfrm>
            <a:off x="323850" y="692152"/>
            <a:ext cx="8064500" cy="720725"/>
            <a:chOff x="480" y="864"/>
            <a:chExt cx="960" cy="288"/>
          </a:xfrm>
        </p:grpSpPr>
        <p:sp>
          <p:nvSpPr>
            <p:cNvPr id="6146" name="Oval 5"/>
            <p:cNvSpPr/>
            <p:nvPr/>
          </p:nvSpPr>
          <p:spPr>
            <a:xfrm>
              <a:off x="480" y="864"/>
              <a:ext cx="960" cy="288"/>
            </a:xfrm>
            <a:prstGeom prst="ellipse">
              <a:avLst/>
            </a:prstGeom>
            <a:gradFill rotWithShape="0">
              <a:gsLst>
                <a:gs pos="0">
                  <a:schemeClr val="bg1"/>
                </a:gs>
                <a:gs pos="100000">
                  <a:srgbClr val="CCFFCC"/>
                </a:gs>
              </a:gsLst>
              <a:path path="shape">
                <a:fillToRect l="50000" t="50000" r="50000" b="50000"/>
              </a:path>
              <a:tileRect/>
            </a:gradFill>
            <a:ln w="19050" cap="flat" cmpd="sng">
              <a:solidFill>
                <a:srgbClr val="FF0000"/>
              </a:solidFill>
              <a:prstDash val="solid"/>
              <a:round/>
              <a:headEnd type="none" w="med" len="med"/>
              <a:tailEnd type="none" w="med" len="med"/>
            </a:ln>
          </p:spPr>
          <p:txBody>
            <a:bodyPr wrap="none" anchor="ctr"/>
            <a:lstStyle/>
            <a:p>
              <a:endParaRPr lang="zh-CN" altLang="en-US" dirty="0"/>
            </a:p>
          </p:txBody>
        </p:sp>
        <p:sp>
          <p:nvSpPr>
            <p:cNvPr id="6147" name="Text Box 6"/>
            <p:cNvSpPr txBox="1"/>
            <p:nvPr/>
          </p:nvSpPr>
          <p:spPr>
            <a:xfrm>
              <a:off x="672" y="912"/>
              <a:ext cx="576" cy="147"/>
            </a:xfrm>
            <a:prstGeom prst="rect">
              <a:avLst/>
            </a:prstGeom>
            <a:noFill/>
            <a:ln w="9525">
              <a:noFill/>
            </a:ln>
          </p:spPr>
          <p:txBody>
            <a:bodyPr anchor="t">
              <a:spAutoFit/>
            </a:bodyPr>
            <a:lstStyle/>
            <a:p>
              <a:pPr algn="ctr">
                <a:spcBef>
                  <a:spcPct val="50000"/>
                </a:spcBef>
              </a:pPr>
              <a:endParaRPr lang="zh-CN" altLang="zh-CN" b="1" dirty="0">
                <a:solidFill>
                  <a:srgbClr val="006600"/>
                </a:solidFill>
                <a:latin typeface="Times New Roman" panose="02020603050405020304" pitchFamily="18" charset="0"/>
                <a:ea typeface="华文新魏" panose="02010800040101010101" pitchFamily="2" charset="-122"/>
              </a:endParaRPr>
            </a:p>
          </p:txBody>
        </p:sp>
      </p:grpSp>
      <p:sp>
        <p:nvSpPr>
          <p:cNvPr id="6148" name="Rectangle 7"/>
          <p:cNvSpPr/>
          <p:nvPr/>
        </p:nvSpPr>
        <p:spPr>
          <a:xfrm>
            <a:off x="1936435" y="812166"/>
            <a:ext cx="3877985" cy="369332"/>
          </a:xfrm>
          <a:prstGeom prst="rect">
            <a:avLst/>
          </a:prstGeom>
          <a:noFill/>
          <a:ln w="9525">
            <a:noFill/>
          </a:ln>
        </p:spPr>
        <p:txBody>
          <a:bodyPr wrap="none" anchor="t">
            <a:spAutoFit/>
          </a:bodyPr>
          <a:lstStyle/>
          <a:p>
            <a:r>
              <a:rPr lang="zh-CN" altLang="en-US" b="1" dirty="0">
                <a:solidFill>
                  <a:srgbClr val="FF0000"/>
                </a:solidFill>
              </a:rPr>
              <a:t>如何写好一个本子，画好一副蓝图？</a:t>
            </a:r>
          </a:p>
        </p:txBody>
      </p:sp>
      <p:sp>
        <p:nvSpPr>
          <p:cNvPr id="6149" name="Rectangle 8"/>
          <p:cNvSpPr/>
          <p:nvPr/>
        </p:nvSpPr>
        <p:spPr>
          <a:xfrm>
            <a:off x="395288" y="1989139"/>
            <a:ext cx="3097212" cy="369332"/>
          </a:xfrm>
          <a:prstGeom prst="rect">
            <a:avLst/>
          </a:prstGeom>
          <a:noFill/>
          <a:ln w="9525">
            <a:noFill/>
          </a:ln>
        </p:spPr>
        <p:txBody>
          <a:bodyPr anchor="t">
            <a:spAutoFit/>
          </a:bodyPr>
          <a:lstStyle/>
          <a:p>
            <a:r>
              <a:rPr lang="zh-CN" altLang="en-US" b="1" dirty="0">
                <a:solidFill>
                  <a:srgbClr val="3333FF"/>
                </a:solidFill>
                <a:ea typeface="华文行楷" panose="02010800040101010101" pitchFamily="2" charset="-122"/>
              </a:rPr>
              <a:t>一、课题名称的选定</a:t>
            </a:r>
          </a:p>
        </p:txBody>
      </p:sp>
      <p:sp>
        <p:nvSpPr>
          <p:cNvPr id="6150" name="Rectangle 9"/>
          <p:cNvSpPr/>
          <p:nvPr/>
        </p:nvSpPr>
        <p:spPr>
          <a:xfrm>
            <a:off x="395605" y="2421257"/>
            <a:ext cx="8197850" cy="3871595"/>
          </a:xfrm>
          <a:prstGeom prst="rect">
            <a:avLst/>
          </a:prstGeom>
          <a:noFill/>
          <a:ln w="9525">
            <a:noFill/>
          </a:ln>
        </p:spPr>
        <p:txBody>
          <a:bodyPr anchor="t"/>
          <a:lstStyle/>
          <a:p>
            <a:pPr marL="469900" indent="-469900">
              <a:lnSpc>
                <a:spcPct val="120000"/>
              </a:lnSpc>
              <a:spcBef>
                <a:spcPct val="20000"/>
              </a:spcBef>
              <a:buClr>
                <a:schemeClr val="accent2"/>
              </a:buClr>
              <a:buFont typeface="Wingdings" panose="05000000000000000000" pitchFamily="2" charset="2"/>
              <a:buChar char="o"/>
            </a:pPr>
            <a:r>
              <a:rPr lang="en-US" altLang="zh-CN" sz="2000" b="1" dirty="0">
                <a:solidFill>
                  <a:srgbClr val="3333FF"/>
                </a:solidFill>
                <a:latin typeface="华光标题黑_CNKI" panose="02000500000000000000" charset="-122"/>
                <a:ea typeface="华光标题黑_CNKI" panose="02000500000000000000" charset="-122"/>
                <a:cs typeface="华光标题黑_CNKI" panose="02000500000000000000" charset="-122"/>
              </a:rPr>
              <a:t>1</a:t>
            </a:r>
            <a:r>
              <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rPr>
              <a:t>、总体要求</a:t>
            </a:r>
          </a:p>
          <a:p>
            <a:pPr marL="469900" indent="-469900">
              <a:lnSpc>
                <a:spcPct val="120000"/>
              </a:lnSpc>
              <a:spcBef>
                <a:spcPct val="20000"/>
              </a:spcBef>
              <a:buClr>
                <a:schemeClr val="accent2"/>
              </a:buClr>
              <a:buFont typeface="Wingdings" panose="05000000000000000000" pitchFamily="2" charset="2"/>
              <a:buChar char="o"/>
            </a:pPr>
            <a:r>
              <a:rPr lang="zh-CN" altLang="en-US" sz="2000" b="1" dirty="0">
                <a:latin typeface="宋体" panose="02010600030101010101" pitchFamily="2" charset="-122"/>
              </a:rPr>
              <a:t>课题名称是申请课题内容的高度总结，它是研究者在对所研究问题的理论、内容及方法的高度概括，是经过全面细致思考，反复酝酿后拟定的。（建议先勾画内容框架，再拟定题目）</a:t>
            </a:r>
          </a:p>
          <a:p>
            <a:pPr marL="469900" indent="-469900">
              <a:lnSpc>
                <a:spcPct val="120000"/>
              </a:lnSpc>
              <a:spcBef>
                <a:spcPct val="20000"/>
              </a:spcBef>
              <a:buClr>
                <a:schemeClr val="accent2"/>
              </a:buClr>
              <a:buFont typeface="Wingdings" panose="05000000000000000000" pitchFamily="2" charset="2"/>
              <a:buChar char="o"/>
            </a:pPr>
            <a:r>
              <a:rPr lang="zh-CN" altLang="en-US" sz="2000" b="1" dirty="0">
                <a:latin typeface="宋体" panose="02010600030101010101" pitchFamily="2" charset="-122"/>
              </a:rPr>
              <a:t>课题名称所反映的内容必须与申报内容相符。</a:t>
            </a:r>
            <a:r>
              <a:rPr lang="zh-CN" altLang="en-US" sz="2000" b="1" dirty="0">
                <a:solidFill>
                  <a:schemeClr val="accent2"/>
                </a:solidFill>
                <a:latin typeface="楷体_GB2312" pitchFamily="49" charset="-122"/>
                <a:ea typeface="楷体_GB2312" pitchFamily="49" charset="-122"/>
              </a:rPr>
              <a:t>如</a:t>
            </a:r>
            <a:r>
              <a:rPr lang="zh-CN" altLang="en-US" b="1" dirty="0">
                <a:solidFill>
                  <a:srgbClr val="3333FF"/>
                </a:solidFill>
                <a:latin typeface="宋体" panose="02010600030101010101" pitchFamily="2" charset="-122"/>
                <a:ea typeface="楷体_GB2312" pitchFamily="49" charset="-122"/>
              </a:rPr>
              <a:t>“基于多主体协同的南水北调中线工程核心水源地农业非点源污染治理机制及路径研究”</a:t>
            </a:r>
            <a:r>
              <a:rPr lang="zh-CN" altLang="en-US" sz="2000" b="1" dirty="0">
                <a:solidFill>
                  <a:schemeClr val="accent2"/>
                </a:solidFill>
                <a:latin typeface="楷体_GB2312" pitchFamily="49" charset="-122"/>
                <a:ea typeface="楷体_GB2312" pitchFamily="49" charset="-122"/>
              </a:rPr>
              <a:t>，研究对象是核心水源地，研究内容是非点源污染治理，研究视角是多主体协同，属应用性研究。</a:t>
            </a:r>
          </a:p>
          <a:p>
            <a:pPr marL="469900" indent="-469900">
              <a:lnSpc>
                <a:spcPct val="120000"/>
              </a:lnSpc>
              <a:spcBef>
                <a:spcPct val="20000"/>
              </a:spcBef>
              <a:buClr>
                <a:schemeClr val="accent2"/>
              </a:buClr>
              <a:buFont typeface="Wingdings" panose="05000000000000000000" pitchFamily="2" charset="2"/>
              <a:buChar char="o"/>
            </a:pPr>
            <a:r>
              <a:rPr lang="zh-CN" altLang="en-US" sz="2000" b="1" dirty="0">
                <a:solidFill>
                  <a:srgbClr val="3333FF"/>
                </a:solidFill>
                <a:latin typeface="楷体_GB2312" pitchFamily="49" charset="-122"/>
                <a:ea typeface="楷体_GB2312" pitchFamily="49" charset="-122"/>
              </a:rPr>
              <a:t>不同课题名称要求不一致，重大项目和年度项目区别明显。</a:t>
            </a:r>
          </a:p>
        </p:txBody>
      </p:sp>
      <p:sp>
        <p:nvSpPr>
          <p:cNvPr id="3" name="灯片编号占位符 2"/>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4</a:t>
            </a:fld>
            <a:endParaRPr lang="en-US" altLang="zh-CN" noProof="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44195" y="245747"/>
            <a:ext cx="7694930" cy="5842635"/>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5</a:t>
            </a:fld>
            <a:endParaRPr lang="en-US" altLang="zh-CN" noProof="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1191" y="1024256"/>
            <a:ext cx="2262158" cy="369332"/>
          </a:xfrm>
          <a:prstGeom prst="rect">
            <a:avLst/>
          </a:prstGeom>
          <a:noFill/>
        </p:spPr>
        <p:txBody>
          <a:bodyPr wrap="none" rtlCol="0" anchor="t">
            <a:spAutoFit/>
          </a:bodyPr>
          <a:lstStyle/>
          <a:p>
            <a:r>
              <a:rPr lang="zh-CN" altLang="en-US" b="1" dirty="0">
                <a:solidFill>
                  <a:srgbClr val="3333FF"/>
                </a:solidFill>
                <a:ea typeface="华文行楷" panose="02010800040101010101" pitchFamily="2" charset="-122"/>
                <a:sym typeface="+mn-ea"/>
              </a:rPr>
              <a:t>一、课题名称的选定</a:t>
            </a:r>
            <a:endParaRPr lang="zh-CN" altLang="en-US"/>
          </a:p>
        </p:txBody>
      </p:sp>
      <p:sp>
        <p:nvSpPr>
          <p:cNvPr id="6150" name="Rectangle 9"/>
          <p:cNvSpPr/>
          <p:nvPr/>
        </p:nvSpPr>
        <p:spPr>
          <a:xfrm>
            <a:off x="395605" y="1983107"/>
            <a:ext cx="8069580" cy="4172585"/>
          </a:xfrm>
          <a:prstGeom prst="rect">
            <a:avLst/>
          </a:prstGeom>
          <a:noFill/>
          <a:ln w="9525">
            <a:noFill/>
          </a:ln>
        </p:spPr>
        <p:txBody>
          <a:bodyPr anchor="t"/>
          <a:lstStyle/>
          <a:p>
            <a:pPr marL="469900" indent="-469900">
              <a:lnSpc>
                <a:spcPct val="120000"/>
              </a:lnSpc>
              <a:spcBef>
                <a:spcPct val="20000"/>
              </a:spcBef>
              <a:buClr>
                <a:schemeClr val="accent2"/>
              </a:buClr>
              <a:buFont typeface="Wingdings" panose="05000000000000000000" pitchFamily="2" charset="2"/>
              <a:buChar char="o"/>
            </a:pPr>
            <a:r>
              <a:rPr lang="en-US" altLang="zh-CN" sz="2000" b="1" dirty="0">
                <a:solidFill>
                  <a:srgbClr val="3333FF"/>
                </a:solidFill>
                <a:latin typeface="华光标题黑_CNKI" panose="02000500000000000000" charset="-122"/>
                <a:ea typeface="华光标题黑_CNKI" panose="02000500000000000000" charset="-122"/>
                <a:cs typeface="华光标题黑_CNKI" panose="02000500000000000000" charset="-122"/>
              </a:rPr>
              <a:t>2</a:t>
            </a:r>
            <a:r>
              <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rPr>
              <a:t>、怎样选题，如何确定研究内容与框架</a:t>
            </a:r>
          </a:p>
          <a:p>
            <a:pPr marL="469900" indent="-469900">
              <a:lnSpc>
                <a:spcPct val="120000"/>
              </a:lnSpc>
              <a:spcBef>
                <a:spcPct val="20000"/>
              </a:spcBef>
              <a:buClr>
                <a:schemeClr val="accent2"/>
              </a:buClr>
              <a:buFont typeface="Wingdings" panose="05000000000000000000" pitchFamily="2" charset="2"/>
              <a:buChar char="o"/>
            </a:pPr>
            <a:r>
              <a:rPr lang="zh-CN" altLang="zh-CN" sz="2000" b="1" dirty="0">
                <a:solidFill>
                  <a:srgbClr val="FF0000"/>
                </a:solidFill>
                <a:sym typeface="+mn-ea"/>
              </a:rPr>
              <a:t>第一：依据指南，切合自身</a:t>
            </a:r>
            <a:r>
              <a:rPr lang="zh-CN" altLang="en-US" sz="2000" b="1" dirty="0">
                <a:solidFill>
                  <a:srgbClr val="FF0000"/>
                </a:solidFill>
                <a:sym typeface="+mn-ea"/>
              </a:rPr>
              <a:t>条件（研究基础、资料积累、突出特色）</a:t>
            </a:r>
          </a:p>
          <a:p>
            <a:pPr marL="469900" indent="-469900">
              <a:lnSpc>
                <a:spcPct val="120000"/>
              </a:lnSpc>
              <a:spcBef>
                <a:spcPct val="20000"/>
              </a:spcBef>
              <a:buClr>
                <a:schemeClr val="accent2"/>
              </a:buClr>
              <a:buFont typeface="Wingdings" panose="05000000000000000000" pitchFamily="2" charset="2"/>
              <a:buChar char="o"/>
            </a:pPr>
            <a:r>
              <a:rPr lang="zh-CN" altLang="en-US" sz="2000" b="1" u="sng" dirty="0">
                <a:solidFill>
                  <a:srgbClr val="3333FF"/>
                </a:solidFill>
                <a:latin typeface="楷体_GB2312" pitchFamily="49" charset="-122"/>
                <a:ea typeface="楷体_GB2312" pitchFamily="49" charset="-122"/>
              </a:rPr>
              <a:t>如何突出特色？</a:t>
            </a:r>
          </a:p>
          <a:p>
            <a:pPr>
              <a:lnSpc>
                <a:spcPct val="120000"/>
              </a:lnSpc>
              <a:spcBef>
                <a:spcPct val="20000"/>
              </a:spcBef>
              <a:buClr>
                <a:schemeClr val="accent2"/>
              </a:buClr>
              <a:buFont typeface="Wingdings" panose="05000000000000000000" pitchFamily="2" charset="2"/>
            </a:pPr>
            <a:r>
              <a:rPr lang="zh-CN" altLang="zh-CN" sz="2000" dirty="0">
                <a:sym typeface="+mn-ea"/>
              </a:rPr>
              <a:t>    （</a:t>
            </a:r>
            <a:r>
              <a:rPr lang="en-US" altLang="zh-CN" sz="2000" dirty="0">
                <a:sym typeface="+mn-ea"/>
              </a:rPr>
              <a:t>1</a:t>
            </a:r>
            <a:r>
              <a:rPr lang="zh-CN" altLang="en-US" sz="2000" dirty="0">
                <a:sym typeface="+mn-ea"/>
              </a:rPr>
              <a:t>）</a:t>
            </a:r>
            <a:r>
              <a:rPr lang="zh-CN" altLang="zh-CN" sz="2000" dirty="0">
                <a:sym typeface="+mn-ea"/>
              </a:rPr>
              <a:t>人无我有，人有我优</a:t>
            </a:r>
            <a:endParaRPr lang="zh-CN" altLang="zh-CN" sz="2000" dirty="0"/>
          </a:p>
          <a:p>
            <a:pPr>
              <a:lnSpc>
                <a:spcPct val="120000"/>
              </a:lnSpc>
              <a:spcBef>
                <a:spcPct val="20000"/>
              </a:spcBef>
              <a:buClr>
                <a:schemeClr val="accent2"/>
              </a:buClr>
              <a:buFont typeface="Wingdings" panose="05000000000000000000" pitchFamily="2" charset="2"/>
            </a:pPr>
            <a:r>
              <a:rPr lang="zh-CN" altLang="zh-CN" sz="2000" dirty="0">
                <a:sym typeface="+mn-ea"/>
              </a:rPr>
              <a:t>    （</a:t>
            </a:r>
            <a:r>
              <a:rPr lang="en-US" altLang="zh-CN" sz="2000" dirty="0">
                <a:sym typeface="+mn-ea"/>
              </a:rPr>
              <a:t>2</a:t>
            </a:r>
            <a:r>
              <a:rPr lang="zh-CN" altLang="en-US" sz="2000" dirty="0">
                <a:sym typeface="+mn-ea"/>
              </a:rPr>
              <a:t>）</a:t>
            </a:r>
            <a:r>
              <a:rPr lang="zh-CN" altLang="zh-CN" sz="2000" dirty="0">
                <a:sym typeface="+mn-ea"/>
              </a:rPr>
              <a:t>个性，地域性，时代性，民族性</a:t>
            </a:r>
            <a:endParaRPr lang="zh-CN" altLang="zh-CN" sz="2000" dirty="0"/>
          </a:p>
          <a:p>
            <a:pPr>
              <a:lnSpc>
                <a:spcPct val="120000"/>
              </a:lnSpc>
              <a:spcBef>
                <a:spcPct val="20000"/>
              </a:spcBef>
              <a:buClr>
                <a:schemeClr val="accent2"/>
              </a:buClr>
              <a:buFont typeface="Wingdings" panose="05000000000000000000" pitchFamily="2" charset="2"/>
            </a:pPr>
            <a:r>
              <a:rPr lang="zh-CN" altLang="zh-CN" sz="2000" dirty="0">
                <a:sym typeface="+mn-ea"/>
              </a:rPr>
              <a:t>    （</a:t>
            </a:r>
            <a:r>
              <a:rPr lang="en-US" altLang="zh-CN" sz="2000" dirty="0">
                <a:sym typeface="+mn-ea"/>
              </a:rPr>
              <a:t>3</a:t>
            </a:r>
            <a:r>
              <a:rPr lang="zh-CN" altLang="en-US" sz="2000" dirty="0">
                <a:sym typeface="+mn-ea"/>
              </a:rPr>
              <a:t>）</a:t>
            </a:r>
            <a:r>
              <a:rPr lang="zh-CN" altLang="zh-CN" sz="2000" dirty="0">
                <a:sym typeface="+mn-ea"/>
              </a:rPr>
              <a:t>忌炒冷饭，避趋热门</a:t>
            </a:r>
            <a:endParaRPr lang="zh-CN" altLang="zh-CN" sz="2000" dirty="0"/>
          </a:p>
          <a:p>
            <a:pPr>
              <a:lnSpc>
                <a:spcPct val="120000"/>
              </a:lnSpc>
              <a:spcBef>
                <a:spcPct val="20000"/>
              </a:spcBef>
              <a:buClr>
                <a:schemeClr val="accent2"/>
              </a:buClr>
              <a:buFont typeface="Wingdings" panose="05000000000000000000" pitchFamily="2" charset="2"/>
            </a:pPr>
            <a:r>
              <a:rPr lang="zh-CN" altLang="zh-CN" sz="2000" dirty="0">
                <a:sym typeface="+mn-ea"/>
              </a:rPr>
              <a:t>    （</a:t>
            </a:r>
            <a:r>
              <a:rPr lang="en-US" altLang="zh-CN" sz="2000" dirty="0">
                <a:sym typeface="+mn-ea"/>
              </a:rPr>
              <a:t>4</a:t>
            </a:r>
            <a:r>
              <a:rPr lang="zh-CN" altLang="en-US" sz="2000" dirty="0">
                <a:sym typeface="+mn-ea"/>
              </a:rPr>
              <a:t>）</a:t>
            </a:r>
            <a:r>
              <a:rPr lang="zh-CN" altLang="zh-CN" sz="2000" dirty="0">
                <a:sym typeface="+mn-ea"/>
              </a:rPr>
              <a:t>依据指南，自选题</a:t>
            </a:r>
          </a:p>
          <a:p>
            <a:pPr>
              <a:lnSpc>
                <a:spcPct val="120000"/>
              </a:lnSpc>
              <a:spcBef>
                <a:spcPct val="20000"/>
              </a:spcBef>
              <a:buClr>
                <a:schemeClr val="accent2"/>
              </a:buClr>
              <a:buFont typeface="Wingdings" panose="05000000000000000000" pitchFamily="2" charset="2"/>
            </a:pPr>
            <a:r>
              <a:rPr lang="zh-CN" altLang="en-US" b="1" dirty="0">
                <a:solidFill>
                  <a:srgbClr val="3333FF"/>
                </a:solidFill>
                <a:latin typeface="楷体_GB2312" pitchFamily="49" charset="-122"/>
                <a:ea typeface="楷体_GB2312" pitchFamily="49" charset="-122"/>
                <a:sym typeface="+mn-ea"/>
              </a:rPr>
              <a:t>    </a:t>
            </a:r>
            <a:r>
              <a:rPr lang="zh-CN" altLang="en-US" b="1" u="sng" dirty="0">
                <a:solidFill>
                  <a:srgbClr val="3333FF"/>
                </a:solidFill>
                <a:latin typeface="楷体_GB2312" pitchFamily="49" charset="-122"/>
                <a:ea typeface="楷体_GB2312" pitchFamily="49" charset="-122"/>
                <a:sym typeface="+mn-ea"/>
              </a:rPr>
              <a:t>总之，课题是着眼热点还是剑走偏锋？一定结合自己的研究基础，切勿跟风。</a:t>
            </a:r>
            <a:endParaRPr lang="zh-CN" altLang="en-US" b="1" u="sng" dirty="0">
              <a:solidFill>
                <a:srgbClr val="3333FF"/>
              </a:solidFill>
              <a:latin typeface="楷体_GB2312" pitchFamily="49" charset="-122"/>
              <a:ea typeface="楷体_GB2312" pitchFamily="49" charset="-122"/>
            </a:endParaRPr>
          </a:p>
          <a:p>
            <a:pPr>
              <a:lnSpc>
                <a:spcPct val="120000"/>
              </a:lnSpc>
              <a:spcBef>
                <a:spcPct val="20000"/>
              </a:spcBef>
              <a:buClr>
                <a:schemeClr val="accent2"/>
              </a:buClr>
              <a:buFont typeface="Wingdings" panose="05000000000000000000" pitchFamily="2" charset="2"/>
            </a:pPr>
            <a:endParaRPr lang="zh-CN" altLang="en-US" b="1" u="sng" dirty="0">
              <a:solidFill>
                <a:schemeClr val="accent2"/>
              </a:solidFill>
              <a:latin typeface="楷体_GB2312" pitchFamily="49" charset="-122"/>
              <a:ea typeface="楷体_GB2312" pitchFamily="49" charset="-122"/>
            </a:endParaRPr>
          </a:p>
        </p:txBody>
      </p:sp>
      <p:pic>
        <p:nvPicPr>
          <p:cNvPr id="6" name="图片 5"/>
          <p:cNvPicPr>
            <a:picLocks noChangeAspect="1"/>
          </p:cNvPicPr>
          <p:nvPr/>
        </p:nvPicPr>
        <p:blipFill>
          <a:blip r:embed="rId2"/>
          <a:stretch>
            <a:fillRect/>
          </a:stretch>
        </p:blipFill>
        <p:spPr>
          <a:xfrm>
            <a:off x="635" y="2"/>
            <a:ext cx="9144000" cy="946785"/>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6</a:t>
            </a:fld>
            <a:endParaRPr lang="en-US" altLang="zh-CN" noProof="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9"/>
          <p:cNvSpPr/>
          <p:nvPr/>
        </p:nvSpPr>
        <p:spPr>
          <a:xfrm>
            <a:off x="1151890" y="1880237"/>
            <a:ext cx="6840220" cy="3914775"/>
          </a:xfrm>
          <a:prstGeom prst="rect">
            <a:avLst/>
          </a:prstGeom>
          <a:noFill/>
          <a:ln w="9525">
            <a:noFill/>
          </a:ln>
        </p:spPr>
        <p:txBody>
          <a:bodyPr anchor="t"/>
          <a:lstStyle/>
          <a:p>
            <a:pPr marL="469900" indent="-469900">
              <a:lnSpc>
                <a:spcPct val="120000"/>
              </a:lnSpc>
              <a:spcBef>
                <a:spcPct val="20000"/>
              </a:spcBef>
              <a:buClr>
                <a:schemeClr val="accent2"/>
              </a:buClr>
              <a:buFont typeface="Wingdings" panose="05000000000000000000" pitchFamily="2" charset="2"/>
              <a:buChar char="o"/>
            </a:pPr>
            <a:r>
              <a:rPr lang="en-US" altLang="zh-CN" sz="2000" b="1" dirty="0">
                <a:solidFill>
                  <a:srgbClr val="3333FF"/>
                </a:solidFill>
                <a:latin typeface="华光标题黑_CNKI" panose="02000500000000000000" charset="-122"/>
                <a:ea typeface="华光标题黑_CNKI" panose="02000500000000000000" charset="-122"/>
                <a:cs typeface="华光标题黑_CNKI" panose="02000500000000000000" charset="-122"/>
              </a:rPr>
              <a:t>2</a:t>
            </a:r>
            <a:r>
              <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rPr>
              <a:t>、</a:t>
            </a:r>
            <a:r>
              <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sym typeface="+mn-ea"/>
              </a:rPr>
              <a:t>怎样选题，如何确定研究内容与框架</a:t>
            </a:r>
            <a:endPar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endParaRPr>
          </a:p>
          <a:p>
            <a:pPr marL="469900" indent="-469900">
              <a:lnSpc>
                <a:spcPct val="120000"/>
              </a:lnSpc>
              <a:spcBef>
                <a:spcPct val="20000"/>
              </a:spcBef>
              <a:buClr>
                <a:schemeClr val="accent2"/>
              </a:buClr>
              <a:buFont typeface="Wingdings" panose="05000000000000000000" pitchFamily="2" charset="2"/>
              <a:buChar char="o"/>
            </a:pPr>
            <a:r>
              <a:rPr lang="zh-CN" altLang="zh-CN" sz="2000" b="1" dirty="0">
                <a:solidFill>
                  <a:srgbClr val="FF0000"/>
                </a:solidFill>
                <a:sym typeface="+mn-ea"/>
              </a:rPr>
              <a:t>第二：科学界定研究框架（题目大小适中）</a:t>
            </a:r>
            <a:endParaRPr lang="zh-CN" altLang="en-US" sz="2000" b="1" dirty="0">
              <a:solidFill>
                <a:srgbClr val="FF0000"/>
              </a:solidFill>
              <a:sym typeface="+mn-ea"/>
            </a:endParaRPr>
          </a:p>
          <a:p>
            <a:pPr>
              <a:lnSpc>
                <a:spcPct val="150000"/>
              </a:lnSpc>
            </a:pPr>
            <a:r>
              <a:rPr lang="zh-CN" altLang="zh-CN" sz="2000" dirty="0">
                <a:solidFill>
                  <a:srgbClr val="3333FF"/>
                </a:solidFill>
                <a:sym typeface="+mn-ea"/>
              </a:rPr>
              <a:t>    （</a:t>
            </a:r>
            <a:r>
              <a:rPr lang="en-US" altLang="zh-CN" sz="2000" dirty="0">
                <a:solidFill>
                  <a:srgbClr val="3333FF"/>
                </a:solidFill>
                <a:sym typeface="+mn-ea"/>
              </a:rPr>
              <a:t>1</a:t>
            </a:r>
            <a:r>
              <a:rPr lang="zh-CN" altLang="en-US" sz="2000" dirty="0">
                <a:solidFill>
                  <a:srgbClr val="3333FF"/>
                </a:solidFill>
                <a:sym typeface="+mn-ea"/>
              </a:rPr>
              <a:t>）</a:t>
            </a:r>
            <a:r>
              <a:rPr lang="zh-CN" altLang="zh-CN" sz="2000" dirty="0">
                <a:solidFill>
                  <a:srgbClr val="3333FF"/>
                </a:solidFill>
                <a:sym typeface="+mn-ea"/>
              </a:rPr>
              <a:t>忌大而空泛，难以把握</a:t>
            </a:r>
            <a:endParaRPr lang="zh-CN" altLang="zh-CN" sz="2000" dirty="0">
              <a:solidFill>
                <a:srgbClr val="3333FF"/>
              </a:solidFill>
            </a:endParaRPr>
          </a:p>
          <a:p>
            <a:pPr>
              <a:lnSpc>
                <a:spcPct val="150000"/>
              </a:lnSpc>
            </a:pPr>
            <a:r>
              <a:rPr lang="zh-CN" altLang="zh-CN" sz="2000" dirty="0">
                <a:solidFill>
                  <a:srgbClr val="3333FF"/>
                </a:solidFill>
                <a:sym typeface="+mn-ea"/>
              </a:rPr>
              <a:t>    （</a:t>
            </a:r>
            <a:r>
              <a:rPr lang="en-US" altLang="zh-CN" sz="2000" dirty="0">
                <a:solidFill>
                  <a:srgbClr val="3333FF"/>
                </a:solidFill>
                <a:sym typeface="+mn-ea"/>
              </a:rPr>
              <a:t>2</a:t>
            </a:r>
            <a:r>
              <a:rPr lang="zh-CN" altLang="en-US" sz="2000" dirty="0">
                <a:solidFill>
                  <a:srgbClr val="3333FF"/>
                </a:solidFill>
                <a:sym typeface="+mn-ea"/>
              </a:rPr>
              <a:t>）</a:t>
            </a:r>
            <a:r>
              <a:rPr lang="zh-CN" altLang="zh-CN" sz="2000" dirty="0">
                <a:solidFill>
                  <a:srgbClr val="3333FF"/>
                </a:solidFill>
                <a:sym typeface="+mn-ea"/>
              </a:rPr>
              <a:t>忌小而无料，难以出货</a:t>
            </a:r>
            <a:endParaRPr lang="zh-CN" altLang="zh-CN" sz="2000" dirty="0">
              <a:solidFill>
                <a:srgbClr val="3333FF"/>
              </a:solidFill>
            </a:endParaRPr>
          </a:p>
          <a:p>
            <a:pPr>
              <a:lnSpc>
                <a:spcPct val="150000"/>
              </a:lnSpc>
            </a:pPr>
            <a:r>
              <a:rPr lang="zh-CN" altLang="zh-CN" sz="2000" dirty="0">
                <a:gradFill>
                  <a:gsLst>
                    <a:gs pos="0">
                      <a:srgbClr val="FE4444"/>
                    </a:gs>
                    <a:gs pos="100000">
                      <a:srgbClr val="832B2B"/>
                    </a:gs>
                  </a:gsLst>
                  <a:lin scaled="0"/>
                </a:gradFill>
                <a:sym typeface="+mn-ea"/>
              </a:rPr>
              <a:t>    （</a:t>
            </a:r>
            <a:r>
              <a:rPr lang="en-US" altLang="zh-CN" sz="2000" dirty="0">
                <a:gradFill>
                  <a:gsLst>
                    <a:gs pos="0">
                      <a:srgbClr val="FE4444"/>
                    </a:gs>
                    <a:gs pos="100000">
                      <a:srgbClr val="832B2B"/>
                    </a:gs>
                  </a:gsLst>
                  <a:lin scaled="0"/>
                </a:gradFill>
                <a:sym typeface="+mn-ea"/>
              </a:rPr>
              <a:t>3</a:t>
            </a:r>
            <a:r>
              <a:rPr lang="zh-CN" altLang="en-US" sz="2000" dirty="0">
                <a:gradFill>
                  <a:gsLst>
                    <a:gs pos="0">
                      <a:srgbClr val="FE4444"/>
                    </a:gs>
                    <a:gs pos="100000">
                      <a:srgbClr val="832B2B"/>
                    </a:gs>
                  </a:gsLst>
                  <a:lin scaled="0"/>
                </a:gradFill>
                <a:sym typeface="+mn-ea"/>
              </a:rPr>
              <a:t>）</a:t>
            </a:r>
            <a:r>
              <a:rPr lang="zh-CN" altLang="zh-CN" sz="2000" dirty="0">
                <a:gradFill>
                  <a:gsLst>
                    <a:gs pos="0">
                      <a:srgbClr val="FE4444"/>
                    </a:gs>
                    <a:gs pos="100000">
                      <a:srgbClr val="832B2B"/>
                    </a:gs>
                  </a:gsLst>
                  <a:lin scaled="0"/>
                </a:gradFill>
                <a:sym typeface="+mn-ea"/>
              </a:rPr>
              <a:t>宜大小适中，合</a:t>
            </a:r>
            <a:r>
              <a:rPr lang="zh-CN" altLang="en-US" sz="2000" dirty="0">
                <a:gradFill>
                  <a:gsLst>
                    <a:gs pos="0">
                      <a:srgbClr val="FE4444"/>
                    </a:gs>
                    <a:gs pos="100000">
                      <a:srgbClr val="832B2B"/>
                    </a:gs>
                  </a:gsLst>
                  <a:lin scaled="0"/>
                </a:gradFill>
                <a:sym typeface="+mn-ea"/>
              </a:rPr>
              <a:t>体</a:t>
            </a:r>
            <a:r>
              <a:rPr lang="zh-CN" altLang="zh-CN" sz="2000" dirty="0">
                <a:gradFill>
                  <a:gsLst>
                    <a:gs pos="0">
                      <a:srgbClr val="FE4444"/>
                    </a:gs>
                    <a:gs pos="100000">
                      <a:srgbClr val="832B2B"/>
                    </a:gs>
                  </a:gsLst>
                  <a:lin scaled="0"/>
                </a:gradFill>
                <a:sym typeface="+mn-ea"/>
              </a:rPr>
              <a:t>合度</a:t>
            </a:r>
            <a:r>
              <a:rPr lang="zh-CN" altLang="en-US" sz="2000" dirty="0">
                <a:gradFill>
                  <a:gsLst>
                    <a:gs pos="0">
                      <a:srgbClr val="FE4444"/>
                    </a:gs>
                    <a:gs pos="100000">
                      <a:srgbClr val="832B2B"/>
                    </a:gs>
                  </a:gsLst>
                  <a:lin scaled="0"/>
                </a:gradFill>
                <a:sym typeface="+mn-ea"/>
              </a:rPr>
              <a:t>（适合不同级别不同性质）</a:t>
            </a:r>
            <a:endParaRPr lang="zh-CN" altLang="zh-CN" sz="2000" dirty="0">
              <a:gradFill>
                <a:gsLst>
                  <a:gs pos="0">
                    <a:srgbClr val="FE4444"/>
                  </a:gs>
                  <a:gs pos="100000">
                    <a:srgbClr val="832B2B"/>
                  </a:gs>
                </a:gsLst>
                <a:lin scaled="0"/>
              </a:gradFill>
            </a:endParaRPr>
          </a:p>
          <a:p>
            <a:pPr>
              <a:lnSpc>
                <a:spcPct val="150000"/>
              </a:lnSpc>
            </a:pPr>
            <a:r>
              <a:rPr lang="zh-CN" altLang="zh-CN" sz="2000" dirty="0">
                <a:gradFill>
                  <a:gsLst>
                    <a:gs pos="0">
                      <a:srgbClr val="FE4444"/>
                    </a:gs>
                    <a:gs pos="100000">
                      <a:srgbClr val="832B2B"/>
                    </a:gs>
                  </a:gsLst>
                  <a:lin scaled="0"/>
                </a:gradFill>
                <a:sym typeface="+mn-ea"/>
              </a:rPr>
              <a:t>    （</a:t>
            </a:r>
            <a:r>
              <a:rPr lang="en-US" altLang="zh-CN" sz="2000" dirty="0">
                <a:gradFill>
                  <a:gsLst>
                    <a:gs pos="0">
                      <a:srgbClr val="FE4444"/>
                    </a:gs>
                    <a:gs pos="100000">
                      <a:srgbClr val="832B2B"/>
                    </a:gs>
                  </a:gsLst>
                  <a:lin scaled="0"/>
                </a:gradFill>
                <a:sym typeface="+mn-ea"/>
              </a:rPr>
              <a:t>4</a:t>
            </a:r>
            <a:r>
              <a:rPr lang="zh-CN" altLang="en-US" sz="2000" dirty="0">
                <a:gradFill>
                  <a:gsLst>
                    <a:gs pos="0">
                      <a:srgbClr val="FE4444"/>
                    </a:gs>
                    <a:gs pos="100000">
                      <a:srgbClr val="832B2B"/>
                    </a:gs>
                  </a:gsLst>
                  <a:lin scaled="0"/>
                </a:gradFill>
                <a:sym typeface="+mn-ea"/>
              </a:rPr>
              <a:t>）</a:t>
            </a:r>
            <a:r>
              <a:rPr lang="zh-CN" altLang="zh-CN" sz="2000" dirty="0">
                <a:gradFill>
                  <a:gsLst>
                    <a:gs pos="0">
                      <a:srgbClr val="FE4444"/>
                    </a:gs>
                    <a:gs pos="100000">
                      <a:srgbClr val="832B2B"/>
                    </a:gs>
                  </a:gsLst>
                  <a:lin scaled="0"/>
                </a:gradFill>
                <a:sym typeface="+mn-ea"/>
              </a:rPr>
              <a:t>与其大，毋宁小</a:t>
            </a:r>
            <a:endParaRPr lang="en-US" altLang="zh-CN" sz="2000" dirty="0">
              <a:gradFill>
                <a:gsLst>
                  <a:gs pos="0">
                    <a:srgbClr val="FE4444"/>
                  </a:gs>
                  <a:gs pos="100000">
                    <a:srgbClr val="832B2B"/>
                  </a:gs>
                </a:gsLst>
                <a:lin scaled="0"/>
              </a:gradFill>
            </a:endParaRPr>
          </a:p>
          <a:p>
            <a:pPr>
              <a:lnSpc>
                <a:spcPct val="150000"/>
              </a:lnSpc>
            </a:pPr>
            <a:r>
              <a:rPr lang="zh-CN" altLang="zh-CN" sz="2000" dirty="0">
                <a:sym typeface="+mn-ea"/>
              </a:rPr>
              <a:t>    （</a:t>
            </a:r>
            <a:r>
              <a:rPr lang="en-US" altLang="zh-CN" sz="2000" dirty="0">
                <a:sym typeface="+mn-ea"/>
              </a:rPr>
              <a:t>5</a:t>
            </a:r>
            <a:r>
              <a:rPr lang="zh-CN" altLang="en-US" sz="2000" dirty="0">
                <a:sym typeface="+mn-ea"/>
              </a:rPr>
              <a:t>）</a:t>
            </a:r>
            <a:r>
              <a:rPr lang="zh-CN" altLang="zh-CN" sz="2000" dirty="0">
                <a:sym typeface="+mn-ea"/>
              </a:rPr>
              <a:t>小题</a:t>
            </a:r>
            <a:r>
              <a:rPr lang="zh-CN" altLang="en-US" sz="2000" dirty="0">
                <a:sym typeface="+mn-ea"/>
              </a:rPr>
              <a:t>可以</a:t>
            </a:r>
            <a:r>
              <a:rPr lang="zh-CN" altLang="zh-CN" sz="2000" dirty="0">
                <a:sym typeface="+mn-ea"/>
              </a:rPr>
              <a:t>大做，有料即可</a:t>
            </a:r>
            <a:endParaRPr lang="en-US" altLang="zh-CN" sz="2000" dirty="0"/>
          </a:p>
          <a:p>
            <a:pPr>
              <a:lnSpc>
                <a:spcPct val="150000"/>
              </a:lnSpc>
            </a:pPr>
            <a:r>
              <a:rPr lang="zh-CN" altLang="zh-CN" sz="2000" dirty="0">
                <a:sym typeface="+mn-ea"/>
              </a:rPr>
              <a:t>    </a:t>
            </a:r>
            <a:r>
              <a:rPr lang="zh-CN" altLang="zh-CN" sz="2000" spc="-190" dirty="0">
                <a:sym typeface="+mn-ea"/>
              </a:rPr>
              <a:t>（</a:t>
            </a:r>
            <a:r>
              <a:rPr lang="en-US" altLang="zh-CN" sz="2000" spc="-190" dirty="0">
                <a:sym typeface="+mn-ea"/>
              </a:rPr>
              <a:t>6</a:t>
            </a:r>
            <a:r>
              <a:rPr lang="zh-CN" altLang="en-US" sz="2000" spc="-190" dirty="0">
                <a:sym typeface="+mn-ea"/>
              </a:rPr>
              <a:t>）</a:t>
            </a:r>
            <a:r>
              <a:rPr lang="zh-CN" altLang="zh-CN" sz="2000" spc="-190" dirty="0">
                <a:sym typeface="+mn-ea"/>
              </a:rPr>
              <a:t>工作量大的可以分题</a:t>
            </a:r>
            <a:r>
              <a:rPr lang="zh-CN" altLang="en-US" sz="2000" spc="-190" dirty="0">
                <a:sym typeface="+mn-ea"/>
              </a:rPr>
              <a:t>分次分级申报（国家、部、省、厅）</a:t>
            </a:r>
            <a:endParaRPr lang="zh-CN" altLang="zh-CN" sz="2000" spc="-190" dirty="0"/>
          </a:p>
          <a:p>
            <a:pPr marL="469900" indent="-469900">
              <a:lnSpc>
                <a:spcPct val="120000"/>
              </a:lnSpc>
              <a:spcBef>
                <a:spcPct val="20000"/>
              </a:spcBef>
              <a:buClr>
                <a:schemeClr val="accent2"/>
              </a:buClr>
              <a:buFont typeface="Wingdings" panose="05000000000000000000" pitchFamily="2" charset="2"/>
              <a:buChar char="o"/>
            </a:pPr>
            <a:endParaRPr lang="zh-CN" altLang="en-US" b="1" u="sng" dirty="0">
              <a:solidFill>
                <a:srgbClr val="3333FF"/>
              </a:solidFill>
              <a:latin typeface="楷体_GB2312" pitchFamily="49" charset="-122"/>
              <a:ea typeface="楷体_GB2312" pitchFamily="49" charset="-122"/>
            </a:endParaRPr>
          </a:p>
          <a:p>
            <a:pPr>
              <a:lnSpc>
                <a:spcPct val="120000"/>
              </a:lnSpc>
              <a:spcBef>
                <a:spcPct val="20000"/>
              </a:spcBef>
              <a:buClr>
                <a:schemeClr val="accent2"/>
              </a:buClr>
              <a:buFont typeface="Wingdings" panose="05000000000000000000" pitchFamily="2" charset="2"/>
            </a:pPr>
            <a:endParaRPr lang="zh-CN" altLang="en-US" b="1" u="sng" dirty="0">
              <a:solidFill>
                <a:schemeClr val="accent2"/>
              </a:solidFill>
              <a:latin typeface="楷体_GB2312" pitchFamily="49" charset="-122"/>
              <a:ea typeface="楷体_GB2312" pitchFamily="49" charset="-122"/>
            </a:endParaRPr>
          </a:p>
        </p:txBody>
      </p:sp>
      <p:pic>
        <p:nvPicPr>
          <p:cNvPr id="2" name="图片 1"/>
          <p:cNvPicPr>
            <a:picLocks noChangeAspect="1"/>
          </p:cNvPicPr>
          <p:nvPr/>
        </p:nvPicPr>
        <p:blipFill>
          <a:blip r:embed="rId2"/>
          <a:stretch>
            <a:fillRect/>
          </a:stretch>
        </p:blipFill>
        <p:spPr>
          <a:xfrm>
            <a:off x="635" y="0"/>
            <a:ext cx="9144000" cy="138176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7</a:t>
            </a:fld>
            <a:endParaRPr lang="en-US" altLang="zh-CN" noProof="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9"/>
          <p:cNvSpPr/>
          <p:nvPr/>
        </p:nvSpPr>
        <p:spPr>
          <a:xfrm>
            <a:off x="1151890" y="1880237"/>
            <a:ext cx="7493000" cy="3914775"/>
          </a:xfrm>
          <a:prstGeom prst="rect">
            <a:avLst/>
          </a:prstGeom>
          <a:noFill/>
          <a:ln w="9525">
            <a:noFill/>
          </a:ln>
        </p:spPr>
        <p:txBody>
          <a:bodyPr anchor="t"/>
          <a:lstStyle/>
          <a:p>
            <a:pPr marL="469900" indent="-469900">
              <a:lnSpc>
                <a:spcPct val="120000"/>
              </a:lnSpc>
              <a:spcBef>
                <a:spcPct val="20000"/>
              </a:spcBef>
              <a:buClr>
                <a:schemeClr val="accent2"/>
              </a:buClr>
              <a:buFont typeface="Wingdings" panose="05000000000000000000" pitchFamily="2" charset="2"/>
              <a:buChar char="o"/>
            </a:pPr>
            <a:r>
              <a:rPr lang="en-US" altLang="zh-CN" sz="2000" b="1" dirty="0">
                <a:solidFill>
                  <a:srgbClr val="3333FF"/>
                </a:solidFill>
                <a:latin typeface="华光标题黑_CNKI" panose="02000500000000000000" charset="-122"/>
                <a:ea typeface="华光标题黑_CNKI" panose="02000500000000000000" charset="-122"/>
                <a:cs typeface="华光标题黑_CNKI" panose="02000500000000000000" charset="-122"/>
              </a:rPr>
              <a:t>2</a:t>
            </a:r>
            <a:r>
              <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rPr>
              <a:t>、</a:t>
            </a:r>
            <a:r>
              <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sym typeface="+mn-ea"/>
              </a:rPr>
              <a:t>怎样选题，如何确定研究内容与框架</a:t>
            </a:r>
            <a:endPar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endParaRPr>
          </a:p>
          <a:p>
            <a:pPr>
              <a:lnSpc>
                <a:spcPct val="120000"/>
              </a:lnSpc>
              <a:spcBef>
                <a:spcPct val="20000"/>
              </a:spcBef>
              <a:buClr>
                <a:schemeClr val="accent2"/>
              </a:buClr>
              <a:buFont typeface="Wingdings" panose="05000000000000000000" pitchFamily="2" charset="2"/>
            </a:pPr>
            <a:endPar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endParaRPr>
          </a:p>
          <a:p>
            <a:pPr marL="469900" indent="-469900">
              <a:lnSpc>
                <a:spcPct val="120000"/>
              </a:lnSpc>
              <a:spcBef>
                <a:spcPct val="20000"/>
              </a:spcBef>
              <a:buClr>
                <a:schemeClr val="accent2"/>
              </a:buClr>
              <a:buFont typeface="Wingdings" panose="05000000000000000000" pitchFamily="2" charset="2"/>
              <a:buChar char="o"/>
            </a:pPr>
            <a:r>
              <a:rPr lang="zh-CN" altLang="zh-CN" sz="2000" b="1" dirty="0">
                <a:solidFill>
                  <a:srgbClr val="FF0000"/>
                </a:solidFill>
                <a:sym typeface="+mn-ea"/>
              </a:rPr>
              <a:t>第三：避免选题重复</a:t>
            </a:r>
            <a:endParaRPr lang="zh-CN" altLang="en-US" sz="2000" b="1" dirty="0">
              <a:solidFill>
                <a:srgbClr val="FF0000"/>
              </a:solidFill>
              <a:sym typeface="+mn-ea"/>
            </a:endParaRPr>
          </a:p>
          <a:p>
            <a:pPr lvl="0"/>
            <a:r>
              <a:rPr lang="zh-CN" altLang="zh-CN" sz="2000" dirty="0">
                <a:solidFill>
                  <a:srgbClr val="3333FF"/>
                </a:solidFill>
                <a:sym typeface="+mn-ea"/>
              </a:rPr>
              <a:t>    </a:t>
            </a:r>
          </a:p>
          <a:p>
            <a:pPr lvl="0">
              <a:lnSpc>
                <a:spcPct val="150000"/>
              </a:lnSpc>
            </a:pPr>
            <a:r>
              <a:rPr lang="zh-CN" altLang="zh-CN" sz="2000" dirty="0">
                <a:solidFill>
                  <a:srgbClr val="3333FF"/>
                </a:solidFill>
                <a:sym typeface="+mn-ea"/>
              </a:rPr>
              <a:t>   </a:t>
            </a:r>
            <a:r>
              <a:rPr lang="zh-CN" altLang="zh-CN" sz="2000" b="1" dirty="0">
                <a:solidFill>
                  <a:srgbClr val="3333FF"/>
                </a:solidFill>
                <a:sym typeface="+mn-ea"/>
              </a:rPr>
              <a:t> （</a:t>
            </a:r>
            <a:r>
              <a:rPr lang="en-US" altLang="zh-CN" sz="2000" b="1" dirty="0">
                <a:solidFill>
                  <a:srgbClr val="3333FF"/>
                </a:solidFill>
                <a:sym typeface="+mn-ea"/>
              </a:rPr>
              <a:t>1</a:t>
            </a:r>
            <a:r>
              <a:rPr lang="zh-CN" altLang="en-US" sz="2000" b="1" dirty="0">
                <a:solidFill>
                  <a:srgbClr val="3333FF"/>
                </a:solidFill>
                <a:sym typeface="+mn-ea"/>
              </a:rPr>
              <a:t>）</a:t>
            </a:r>
            <a:r>
              <a:rPr lang="zh-CN" altLang="zh-CN" sz="2000" b="1" dirty="0">
                <a:solidFill>
                  <a:srgbClr val="3333FF"/>
                </a:solidFill>
                <a:sym typeface="+mn-ea"/>
              </a:rPr>
              <a:t>题目重（或近似）——查核近三年国社及教育部社科立项题目</a:t>
            </a:r>
            <a:endParaRPr lang="en-US" altLang="zh-CN" sz="2000" b="1" dirty="0">
              <a:solidFill>
                <a:srgbClr val="3333FF"/>
              </a:solidFill>
            </a:endParaRPr>
          </a:p>
          <a:p>
            <a:pPr>
              <a:lnSpc>
                <a:spcPct val="150000"/>
              </a:lnSpc>
            </a:pPr>
            <a:r>
              <a:rPr lang="en-US" altLang="zh-CN" sz="2000" dirty="0">
                <a:sym typeface="+mn-ea"/>
              </a:rPr>
              <a:t>    </a:t>
            </a:r>
            <a:r>
              <a:rPr lang="zh-CN" altLang="en-US" sz="2000" dirty="0">
                <a:sym typeface="+mn-ea"/>
              </a:rPr>
              <a:t>（</a:t>
            </a:r>
            <a:r>
              <a:rPr lang="en-US" altLang="zh-CN" sz="2000" dirty="0">
                <a:sym typeface="+mn-ea"/>
              </a:rPr>
              <a:t>2</a:t>
            </a:r>
            <a:r>
              <a:rPr lang="zh-CN" altLang="en-US" sz="2000" dirty="0">
                <a:sym typeface="+mn-ea"/>
              </a:rPr>
              <a:t>）</a:t>
            </a:r>
            <a:r>
              <a:rPr lang="zh-CN" altLang="zh-CN" sz="2000" dirty="0">
                <a:sym typeface="+mn-ea"/>
              </a:rPr>
              <a:t>内容重——掌握相关领域研究动态，了解相关论著内容</a:t>
            </a:r>
            <a:endParaRPr lang="en-US" altLang="zh-CN" sz="2000" dirty="0"/>
          </a:p>
          <a:p>
            <a:pPr algn="l">
              <a:lnSpc>
                <a:spcPct val="150000"/>
              </a:lnSpc>
            </a:pPr>
            <a:r>
              <a:rPr lang="en-US" altLang="zh-CN" sz="2000" dirty="0">
                <a:sym typeface="+mn-ea"/>
              </a:rPr>
              <a:t>    </a:t>
            </a:r>
            <a:r>
              <a:rPr lang="zh-CN" altLang="en-US" sz="2000" dirty="0">
                <a:sym typeface="+mn-ea"/>
              </a:rPr>
              <a:t>（</a:t>
            </a:r>
            <a:r>
              <a:rPr lang="en-US" altLang="zh-CN" sz="2000" dirty="0">
                <a:sym typeface="+mn-ea"/>
              </a:rPr>
              <a:t>3</a:t>
            </a:r>
            <a:r>
              <a:rPr lang="zh-CN" altLang="en-US" sz="2000" dirty="0">
                <a:sym typeface="+mn-ea"/>
              </a:rPr>
              <a:t>）勿与自己公开出版的成果和已立的项目重合</a:t>
            </a:r>
            <a:endParaRPr lang="en-US" altLang="zh-CN" sz="2000" dirty="0"/>
          </a:p>
          <a:p>
            <a:pPr>
              <a:lnSpc>
                <a:spcPct val="150000"/>
              </a:lnSpc>
            </a:pPr>
            <a:endParaRPr lang="zh-CN" altLang="en-US" b="1" u="sng" dirty="0">
              <a:solidFill>
                <a:srgbClr val="3333FF"/>
              </a:solidFill>
              <a:latin typeface="楷体_GB2312" pitchFamily="49" charset="-122"/>
              <a:ea typeface="楷体_GB2312" pitchFamily="49" charset="-122"/>
            </a:endParaRPr>
          </a:p>
          <a:p>
            <a:pPr>
              <a:lnSpc>
                <a:spcPct val="120000"/>
              </a:lnSpc>
              <a:spcBef>
                <a:spcPct val="20000"/>
              </a:spcBef>
              <a:buClr>
                <a:schemeClr val="accent2"/>
              </a:buClr>
              <a:buFont typeface="Wingdings" panose="05000000000000000000" pitchFamily="2" charset="2"/>
            </a:pPr>
            <a:endParaRPr lang="zh-CN" altLang="en-US" b="1" u="sng" dirty="0">
              <a:solidFill>
                <a:schemeClr val="accent2"/>
              </a:solidFill>
              <a:latin typeface="楷体_GB2312" pitchFamily="49" charset="-122"/>
              <a:ea typeface="楷体_GB2312" pitchFamily="49" charset="-122"/>
            </a:endParaRPr>
          </a:p>
        </p:txBody>
      </p:sp>
      <p:pic>
        <p:nvPicPr>
          <p:cNvPr id="2" name="图片 1"/>
          <p:cNvPicPr>
            <a:picLocks noChangeAspect="1"/>
          </p:cNvPicPr>
          <p:nvPr/>
        </p:nvPicPr>
        <p:blipFill>
          <a:blip r:embed="rId2"/>
          <a:stretch>
            <a:fillRect/>
          </a:stretch>
        </p:blipFill>
        <p:spPr>
          <a:xfrm>
            <a:off x="635" y="0"/>
            <a:ext cx="9144000" cy="1381760"/>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8</a:t>
            </a:fld>
            <a:endParaRPr lang="en-US" altLang="zh-CN" noProof="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9"/>
          <p:cNvSpPr/>
          <p:nvPr/>
        </p:nvSpPr>
        <p:spPr>
          <a:xfrm>
            <a:off x="678815" y="1037592"/>
            <a:ext cx="7493000" cy="476885"/>
          </a:xfrm>
          <a:prstGeom prst="rect">
            <a:avLst/>
          </a:prstGeom>
          <a:noFill/>
          <a:ln w="9525">
            <a:noFill/>
          </a:ln>
        </p:spPr>
        <p:txBody>
          <a:bodyPr anchor="t"/>
          <a:lstStyle/>
          <a:p>
            <a:pPr>
              <a:lnSpc>
                <a:spcPct val="120000"/>
              </a:lnSpc>
              <a:spcBef>
                <a:spcPct val="20000"/>
              </a:spcBef>
              <a:buClr>
                <a:schemeClr val="accent2"/>
              </a:buClr>
              <a:buFont typeface="Wingdings" panose="05000000000000000000" pitchFamily="2" charset="2"/>
            </a:pPr>
            <a:r>
              <a:rPr lang="en-US" altLang="zh-CN" sz="2000" b="1" dirty="0">
                <a:solidFill>
                  <a:srgbClr val="3333FF"/>
                </a:solidFill>
                <a:latin typeface="华光中雅_CNKI" panose="02000500000000000000" charset="-122"/>
                <a:ea typeface="华光中雅_CNKI" panose="02000500000000000000" charset="-122"/>
                <a:cs typeface="华光中雅_CNKI" panose="02000500000000000000" charset="-122"/>
              </a:rPr>
              <a:t>3</a:t>
            </a:r>
            <a:r>
              <a:rPr lang="zh-CN" altLang="en-US" sz="2000" b="1" dirty="0">
                <a:solidFill>
                  <a:srgbClr val="3333FF"/>
                </a:solidFill>
                <a:latin typeface="华光中雅_CNKI" panose="02000500000000000000" charset="-122"/>
                <a:ea typeface="华光中雅_CNKI" panose="02000500000000000000" charset="-122"/>
                <a:cs typeface="华光中雅_CNKI" panose="02000500000000000000" charset="-122"/>
              </a:rPr>
              <a:t>、选题技巧（可以且必须掌握的技巧、细节）</a:t>
            </a:r>
          </a:p>
          <a:p>
            <a:pPr>
              <a:lnSpc>
                <a:spcPct val="120000"/>
              </a:lnSpc>
              <a:spcBef>
                <a:spcPct val="20000"/>
              </a:spcBef>
              <a:buClr>
                <a:schemeClr val="accent2"/>
              </a:buClr>
              <a:buFont typeface="Wingdings" panose="05000000000000000000" pitchFamily="2" charset="2"/>
            </a:pPr>
            <a:endParaRPr lang="zh-CN" altLang="en-US" sz="2000" b="1" dirty="0">
              <a:solidFill>
                <a:srgbClr val="3333FF"/>
              </a:solidFill>
              <a:latin typeface="华光标题黑_CNKI" panose="02000500000000000000" charset="-122"/>
              <a:ea typeface="华光标题黑_CNKI" panose="02000500000000000000" charset="-122"/>
              <a:cs typeface="华光标题黑_CNKI" panose="02000500000000000000" charset="-122"/>
            </a:endParaRPr>
          </a:p>
          <a:p>
            <a:pPr>
              <a:lnSpc>
                <a:spcPct val="150000"/>
              </a:lnSpc>
            </a:pPr>
            <a:endParaRPr lang="zh-CN" altLang="en-US" b="1" u="sng" dirty="0">
              <a:solidFill>
                <a:srgbClr val="3333FF"/>
              </a:solidFill>
              <a:latin typeface="楷体_GB2312" pitchFamily="49" charset="-122"/>
              <a:ea typeface="楷体_GB2312" pitchFamily="49" charset="-122"/>
            </a:endParaRPr>
          </a:p>
          <a:p>
            <a:pPr>
              <a:lnSpc>
                <a:spcPct val="120000"/>
              </a:lnSpc>
              <a:spcBef>
                <a:spcPct val="20000"/>
              </a:spcBef>
              <a:buClr>
                <a:schemeClr val="accent2"/>
              </a:buClr>
              <a:buFont typeface="Wingdings" panose="05000000000000000000" pitchFamily="2" charset="2"/>
            </a:pPr>
            <a:endParaRPr lang="zh-CN" altLang="en-US" b="1" u="sng" dirty="0">
              <a:solidFill>
                <a:schemeClr val="accent2"/>
              </a:solidFill>
              <a:latin typeface="楷体_GB2312" pitchFamily="49" charset="-122"/>
              <a:ea typeface="楷体_GB2312" pitchFamily="49" charset="-122"/>
            </a:endParaRPr>
          </a:p>
        </p:txBody>
      </p:sp>
      <p:sp>
        <p:nvSpPr>
          <p:cNvPr id="7" name="矩形 6"/>
          <p:cNvSpPr>
            <a:spLocks noChangeArrowheads="1"/>
          </p:cNvSpPr>
          <p:nvPr/>
        </p:nvSpPr>
        <p:spPr bwMode="auto">
          <a:xfrm>
            <a:off x="678815" y="1771017"/>
            <a:ext cx="7796530" cy="961161"/>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rtl="0" eaLnBrk="0" hangingPunct="0">
              <a:lnSpc>
                <a:spcPct val="150000"/>
              </a:lnSpc>
              <a:defRPr/>
            </a:pPr>
            <a:r>
              <a:rPr lang="zh-CN" altLang="en-US" sz="2000" b="1" u="sng" dirty="0">
                <a:solidFill>
                  <a:srgbClr val="3333FF"/>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（1）方向性：</a:t>
            </a:r>
            <a:r>
              <a:rPr lang="zh-CN" altLang="en-US" sz="2000" dirty="0">
                <a:latin typeface="华文中宋" panose="02010600040101010101" pitchFamily="2" charset="-122"/>
                <a:ea typeface="华文中宋" panose="02010600040101010101" pitchFamily="2" charset="-122"/>
              </a:rPr>
              <a:t>要熟悉申报的</a:t>
            </a:r>
            <a:r>
              <a:rPr lang="zh-CN" altLang="en-US" sz="2000" b="1" dirty="0">
                <a:solidFill>
                  <a:srgbClr val="FF0000"/>
                </a:solidFill>
                <a:latin typeface="华文中宋" panose="02010600040101010101" pitchFamily="2" charset="-122"/>
                <a:ea typeface="华文中宋" panose="02010600040101010101" pitchFamily="2" charset="-122"/>
              </a:rPr>
              <a:t>“游戏规则”</a:t>
            </a:r>
            <a:r>
              <a:rPr lang="zh-CN" altLang="en-US" sz="2000" dirty="0">
                <a:solidFill>
                  <a:srgbClr val="00B050"/>
                </a:solidFill>
                <a:latin typeface="华文中宋" panose="02010600040101010101" pitchFamily="2" charset="-122"/>
                <a:ea typeface="华文中宋" panose="02010600040101010101" pitchFamily="2" charset="-122"/>
              </a:rPr>
              <a:t>（看指南、公告）</a:t>
            </a:r>
          </a:p>
          <a:p>
            <a:pPr rtl="0" eaLnBrk="0" hangingPunct="0">
              <a:lnSpc>
                <a:spcPct val="150000"/>
              </a:lnSpc>
              <a:defRPr/>
            </a:pPr>
            <a:r>
              <a:rPr lang="zh-CN" altLang="en-US" sz="2000" b="1" dirty="0">
                <a:latin typeface="华文中宋" panose="02010600040101010101" pitchFamily="2" charset="-122"/>
                <a:ea typeface="华文中宋" panose="02010600040101010101" pitchFamily="2" charset="-122"/>
              </a:rPr>
              <a:t>       目的</a:t>
            </a:r>
            <a:r>
              <a:rPr lang="zh-CN" altLang="en-US" sz="2000" dirty="0">
                <a:latin typeface="华文中宋" panose="02010600040101010101" pitchFamily="2" charset="-122"/>
                <a:ea typeface="华文中宋" panose="02010600040101010101" pitchFamily="2" charset="-122"/>
              </a:rPr>
              <a:t>在于避免低级错误、方向性把握一定要准。</a:t>
            </a:r>
          </a:p>
        </p:txBody>
      </p:sp>
      <p:sp>
        <p:nvSpPr>
          <p:cNvPr id="9" name="矩形 8"/>
          <p:cNvSpPr/>
          <p:nvPr/>
        </p:nvSpPr>
        <p:spPr>
          <a:xfrm>
            <a:off x="627382" y="2832737"/>
            <a:ext cx="7228205" cy="961161"/>
          </a:xfrm>
          <a:prstGeom prst="rect">
            <a:avLst/>
          </a:prstGeom>
          <a:noFill/>
          <a:ln w="9525">
            <a:noFill/>
          </a:ln>
        </p:spPr>
        <p:txBody>
          <a:bodyPr wrap="square">
            <a:spAutoFit/>
          </a:bodyPr>
          <a:lstStyle/>
          <a:p>
            <a:pPr>
              <a:lnSpc>
                <a:spcPct val="150000"/>
              </a:lnSpc>
            </a:pPr>
            <a:r>
              <a:rPr lang="zh-CN" altLang="en-US" sz="2000" b="1" u="sng" dirty="0">
                <a:solidFill>
                  <a:srgbClr val="3333FF"/>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（2）顶  天：</a:t>
            </a:r>
            <a:r>
              <a:rPr lang="zh-CN" altLang="en-US" sz="2000" dirty="0">
                <a:latin typeface="华文中宋" panose="02010600040101010101" pitchFamily="2" charset="-122"/>
                <a:ea typeface="华文中宋" panose="02010600040101010101" pitchFamily="2" charset="-122"/>
              </a:rPr>
              <a:t>要对</a:t>
            </a:r>
            <a:r>
              <a:rPr lang="zh-CN" altLang="en-US" sz="2000" b="1" dirty="0">
                <a:solidFill>
                  <a:srgbClr val="FF0000"/>
                </a:solidFill>
                <a:latin typeface="华文中宋" panose="02010600040101010101" pitchFamily="2" charset="-122"/>
                <a:ea typeface="华文中宋" panose="02010600040101010101" pitchFamily="2" charset="-122"/>
              </a:rPr>
              <a:t>学术前沿</a:t>
            </a:r>
            <a:r>
              <a:rPr lang="zh-CN" altLang="en-US" sz="2000" dirty="0">
                <a:latin typeface="华文中宋" panose="02010600040101010101" pitchFamily="2" charset="-122"/>
                <a:ea typeface="华文中宋" panose="02010600040101010101" pitchFamily="2" charset="-122"/>
              </a:rPr>
              <a:t>有高度的</a:t>
            </a:r>
            <a:r>
              <a:rPr lang="zh-CN" altLang="en-US" sz="2000" dirty="0">
                <a:solidFill>
                  <a:srgbClr val="FF0000"/>
                </a:solidFill>
                <a:latin typeface="华文中宋" panose="02010600040101010101" pitchFamily="2" charset="-122"/>
                <a:ea typeface="华文中宋" panose="02010600040101010101" pitchFamily="2" charset="-122"/>
              </a:rPr>
              <a:t>敏感性</a:t>
            </a:r>
            <a:r>
              <a:rPr lang="zh-CN" altLang="en-US" sz="2000" dirty="0">
                <a:solidFill>
                  <a:srgbClr val="00B050"/>
                </a:solidFill>
                <a:latin typeface="华文中宋" panose="02010600040101010101" pitchFamily="2" charset="-122"/>
                <a:ea typeface="华文中宋" panose="02010600040101010101" pitchFamily="2" charset="-122"/>
              </a:rPr>
              <a:t>（读文献）</a:t>
            </a:r>
          </a:p>
          <a:p>
            <a:pPr>
              <a:lnSpc>
                <a:spcPct val="150000"/>
              </a:lnSpc>
            </a:pPr>
            <a:r>
              <a:rPr lang="zh-CN" altLang="en-US" sz="2000" b="1" dirty="0">
                <a:latin typeface="华文中宋" panose="02010600040101010101" pitchFamily="2" charset="-122"/>
                <a:ea typeface="华文中宋" panose="02010600040101010101" pitchFamily="2" charset="-122"/>
              </a:rPr>
              <a:t>       </a:t>
            </a:r>
            <a:r>
              <a:rPr lang="zh-CN" altLang="en-US" b="1" dirty="0">
                <a:latin typeface="华文中宋" panose="02010600040101010101" pitchFamily="2" charset="-122"/>
                <a:ea typeface="华文中宋" panose="02010600040101010101" pitchFamily="2" charset="-122"/>
              </a:rPr>
              <a:t>目的</a:t>
            </a:r>
            <a:r>
              <a:rPr lang="zh-CN" altLang="en-US" dirty="0">
                <a:latin typeface="华文中宋" panose="02010600040101010101" pitchFamily="2" charset="-122"/>
                <a:ea typeface="华文中宋" panose="02010600040101010101" pitchFamily="2" charset="-122"/>
              </a:rPr>
              <a:t>在于（</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）选题的先进性；（</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）避免研究的低水平重复。</a:t>
            </a:r>
          </a:p>
        </p:txBody>
      </p:sp>
      <p:sp>
        <p:nvSpPr>
          <p:cNvPr id="25" name="矩形 24"/>
          <p:cNvSpPr>
            <a:spLocks noChangeArrowheads="1"/>
          </p:cNvSpPr>
          <p:nvPr/>
        </p:nvSpPr>
        <p:spPr bwMode="auto">
          <a:xfrm>
            <a:off x="548640" y="4064637"/>
            <a:ext cx="8046720" cy="961161"/>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rtl="0" eaLnBrk="0" hangingPunct="0">
              <a:lnSpc>
                <a:spcPct val="150000"/>
              </a:lnSpc>
              <a:buClr>
                <a:srgbClr val="CC0000"/>
              </a:buClr>
              <a:defRPr/>
            </a:pPr>
            <a:r>
              <a:rPr lang="zh-CN" altLang="en-US" sz="2000" b="1" u="sng" dirty="0">
                <a:solidFill>
                  <a:srgbClr val="3333FF"/>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（3）立  地：</a:t>
            </a:r>
            <a:r>
              <a:rPr lang="zh-CN" altLang="en-US" sz="2000" dirty="0">
                <a:latin typeface="华文中宋" panose="02010600040101010101" pitchFamily="2" charset="-122"/>
                <a:ea typeface="华文中宋" panose="02010600040101010101" pitchFamily="2" charset="-122"/>
              </a:rPr>
              <a:t>要了解</a:t>
            </a:r>
            <a:r>
              <a:rPr lang="zh-CN" altLang="en-US" sz="2000" b="1" dirty="0">
                <a:solidFill>
                  <a:srgbClr val="FF0000"/>
                </a:solidFill>
                <a:latin typeface="华文中宋" panose="02010600040101010101" pitchFamily="2" charset="-122"/>
                <a:ea typeface="华文中宋" panose="02010600040101010101" pitchFamily="2" charset="-122"/>
              </a:rPr>
              <a:t>国家战略需求</a:t>
            </a:r>
            <a:r>
              <a:rPr lang="zh-CN" altLang="en-US" sz="2000" dirty="0">
                <a:solidFill>
                  <a:srgbClr val="00B050"/>
                </a:solidFill>
                <a:latin typeface="华文中宋" panose="02010600040101010101" pitchFamily="2" charset="-122"/>
                <a:ea typeface="华文中宋" panose="02010600040101010101" pitchFamily="2" charset="-122"/>
              </a:rPr>
              <a:t>（看文件、报纸），切合国家急需</a:t>
            </a:r>
            <a:endParaRPr lang="en-US" altLang="zh-CN" sz="2000" dirty="0">
              <a:latin typeface="华文中宋" panose="02010600040101010101" pitchFamily="2" charset="-122"/>
              <a:ea typeface="华文中宋" panose="02010600040101010101" pitchFamily="2" charset="-122"/>
            </a:endParaRPr>
          </a:p>
          <a:p>
            <a:pPr rtl="0" eaLnBrk="0" hangingPunct="0">
              <a:lnSpc>
                <a:spcPct val="150000"/>
              </a:lnSpc>
              <a:buClr>
                <a:srgbClr val="FFFF00"/>
              </a:buClr>
              <a:defRPr/>
            </a:pPr>
            <a:r>
              <a:rPr lang="zh-CN" altLang="en-US" sz="2000" b="1" dirty="0">
                <a:latin typeface="华文中宋" panose="02010600040101010101" pitchFamily="2" charset="-122"/>
                <a:ea typeface="华文中宋" panose="02010600040101010101" pitchFamily="2" charset="-122"/>
              </a:rPr>
              <a:t>        目的</a:t>
            </a:r>
            <a:r>
              <a:rPr lang="zh-CN" altLang="en-US" sz="2000" dirty="0">
                <a:latin typeface="华文中宋" panose="02010600040101010101" pitchFamily="2" charset="-122"/>
                <a:ea typeface="华文中宋" panose="02010600040101010101" pitchFamily="2" charset="-122"/>
              </a:rPr>
              <a:t>在于（</a:t>
            </a:r>
            <a:r>
              <a:rPr lang="en-US" altLang="zh-CN" sz="2000" dirty="0">
                <a:latin typeface="华文中宋" panose="02010600040101010101" pitchFamily="2" charset="-122"/>
                <a:ea typeface="华文中宋" panose="02010600040101010101" pitchFamily="2" charset="-122"/>
              </a:rPr>
              <a:t>1</a:t>
            </a:r>
            <a:r>
              <a:rPr lang="zh-CN" altLang="en-US" sz="2000" dirty="0">
                <a:latin typeface="华文中宋" panose="02010600040101010101" pitchFamily="2" charset="-122"/>
                <a:ea typeface="华文中宋" panose="02010600040101010101" pitchFamily="2" charset="-122"/>
              </a:rPr>
              <a:t>）选题的价值；（</a:t>
            </a:r>
            <a:r>
              <a:rPr lang="en-US" altLang="zh-CN" sz="2000" dirty="0">
                <a:latin typeface="华文中宋" panose="02010600040101010101" pitchFamily="2" charset="-122"/>
                <a:ea typeface="华文中宋" panose="02010600040101010101" pitchFamily="2" charset="-122"/>
              </a:rPr>
              <a:t>2</a:t>
            </a:r>
            <a:r>
              <a:rPr lang="zh-CN" altLang="en-US" sz="2000" dirty="0">
                <a:latin typeface="华文中宋" panose="02010600040101010101" pitchFamily="2" charset="-122"/>
                <a:ea typeface="华文中宋" panose="02010600040101010101" pitchFamily="2" charset="-122"/>
              </a:rPr>
              <a:t>）选题的创新性。</a:t>
            </a:r>
          </a:p>
        </p:txBody>
      </p:sp>
      <p:pic>
        <p:nvPicPr>
          <p:cNvPr id="2" name="图片 1"/>
          <p:cNvPicPr>
            <a:picLocks noChangeAspect="1"/>
          </p:cNvPicPr>
          <p:nvPr/>
        </p:nvPicPr>
        <p:blipFill>
          <a:blip r:embed="rId2"/>
          <a:stretch>
            <a:fillRect/>
          </a:stretch>
        </p:blipFill>
        <p:spPr>
          <a:xfrm>
            <a:off x="635" y="2"/>
            <a:ext cx="9144000" cy="1090295"/>
          </a:xfrm>
          <a:prstGeom prst="rect">
            <a:avLst/>
          </a:prstGeom>
        </p:spPr>
      </p:pic>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noProof="1" dirty="0">
                <a:cs typeface="+mn-ea"/>
              </a:rPr>
              <a:t>9</a:t>
            </a:fld>
            <a:endParaRPr lang="en-US" altLang="zh-CN" noProof="1"/>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140,&quot;width&quot;:12510}"/>
</p:tagLst>
</file>

<file path=ppt/theme/theme1.xml><?xml version="1.0" encoding="utf-8"?>
<a:theme xmlns:a="http://schemas.openxmlformats.org/drawingml/2006/main" name="Profil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3823</Words>
  <Application>Microsoft Office PowerPoint</Application>
  <PresentationFormat>全屏显示(4:3)</PresentationFormat>
  <Paragraphs>322</Paragraphs>
  <Slides>39</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61" baseType="lpstr">
      <vt:lpstr>等线</vt:lpstr>
      <vt:lpstr>仿宋</vt:lpstr>
      <vt:lpstr>黑体</vt:lpstr>
      <vt:lpstr>华光标题黑_CNKI</vt:lpstr>
      <vt:lpstr>华光中楷_CNKI</vt:lpstr>
      <vt:lpstr>华光中雅_CNKI</vt:lpstr>
      <vt:lpstr>华光中圆_CNKI</vt:lpstr>
      <vt:lpstr>华文彩云</vt:lpstr>
      <vt:lpstr>华文行楷</vt:lpstr>
      <vt:lpstr>华文新魏</vt:lpstr>
      <vt:lpstr>华文中宋</vt:lpstr>
      <vt:lpstr>楷体_GB2312</vt:lpstr>
      <vt:lpstr>宋体</vt:lpstr>
      <vt:lpstr>Arial</vt:lpstr>
      <vt:lpstr>Calibri</vt:lpstr>
      <vt:lpstr>Calibri Light</vt:lpstr>
      <vt:lpstr>Garamond</vt:lpstr>
      <vt:lpstr>Times New Roman</vt:lpstr>
      <vt:lpstr>Verdana</vt:lpstr>
      <vt:lpstr>Wingdings</vt:lpstr>
      <vt:lpstr>Profile</vt:lpstr>
      <vt:lpstr>MS_ClipArt_Gallery.2</vt:lpstr>
      <vt:lpstr>国社基金申请点滴体会汇报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国家自然科学基金申请书的撰写及注意事项</dc:title>
  <dc:creator>MC SYSTEM</dc:creator>
  <cp:lastModifiedBy>admin</cp:lastModifiedBy>
  <cp:revision>123</cp:revision>
  <dcterms:created xsi:type="dcterms:W3CDTF">2008-10-21T05:26:00Z</dcterms:created>
  <dcterms:modified xsi:type="dcterms:W3CDTF">2020-12-23T03:10:04Z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